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8" r:id="rId2"/>
    <p:sldId id="545" r:id="rId3"/>
    <p:sldId id="414" r:id="rId4"/>
    <p:sldId id="582" r:id="rId5"/>
    <p:sldId id="577" r:id="rId6"/>
    <p:sldId id="584" r:id="rId7"/>
    <p:sldId id="578" r:id="rId8"/>
    <p:sldId id="555" r:id="rId9"/>
    <p:sldId id="580" r:id="rId10"/>
    <p:sldId id="585" r:id="rId11"/>
    <p:sldId id="430" r:id="rId12"/>
    <p:sldId id="579" r:id="rId1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00"/>
    <a:srgbClr val="FF3399"/>
    <a:srgbClr val="00CC00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4" autoAdjust="0"/>
    <p:restoredTop sz="91283" autoAdjust="0"/>
  </p:normalViewPr>
  <p:slideViewPr>
    <p:cSldViewPr>
      <p:cViewPr varScale="1">
        <p:scale>
          <a:sx n="74" d="100"/>
          <a:sy n="74" d="100"/>
        </p:scale>
        <p:origin x="15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30" y="42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77" y="1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61CA3DF-8260-4A5B-8359-E41616D38D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54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777" y="1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9" y="4862017"/>
            <a:ext cx="5682319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2" tIns="47540" rIns="95082" bIns="475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4FEDF71-ED11-4E9E-A818-E300114B31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640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7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10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73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11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60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12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29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2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93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3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54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4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65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5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17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6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99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7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33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8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24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3777" y="9720756"/>
            <a:ext cx="3077007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2" tIns="47540" rIns="95082" bIns="47540" anchor="b"/>
          <a:lstStyle/>
          <a:p>
            <a:pPr algn="r"/>
            <a:fld id="{557594E7-6F6D-4FAC-A715-14660CBB309E}" type="slidenum">
              <a:rPr lang="it-IT" sz="1200"/>
              <a:pPr algn="r"/>
              <a:t>9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82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A3FC-AF1D-40AD-8BE9-82441CFD38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6A5EE-D80F-41DF-B801-4C645843E0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115888"/>
            <a:ext cx="2033587" cy="5980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15888"/>
            <a:ext cx="5948363" cy="5980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1A96E-08F0-4B5F-8B1C-F3940D279D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134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3990975" cy="4538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0975" cy="4538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E3AA-E0BC-41C1-8498-ABFF5A978B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02592-6DE4-4D0C-87EC-A7332CC6B2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5628-3884-4D0B-B5A1-6A5E6663D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0975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81E9-D2D2-465B-8B96-15AD40830B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574C8-3589-49B6-B770-5FDD1C6ED2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0E74-4B32-495B-B36A-5E839D2211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C329-C319-41E8-90AF-F8C236658C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F9CD-8F96-436B-8FAA-AD83C410D2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96842-1030-4E92-84B7-C4CEF36F12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134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43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53188"/>
            <a:ext cx="19050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900">
                <a:latin typeface="Arial Unicode MS" pitchFamily="34" charset="-128"/>
              </a:defRPr>
            </a:lvl1pPr>
          </a:lstStyle>
          <a:p>
            <a:pPr>
              <a:defRPr/>
            </a:pPr>
            <a:fld id="{413B4045-63A9-4ABA-BD73-CF82A1654B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gif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24" Type="http://schemas.openxmlformats.org/officeDocument/2006/relationships/image" Target="../media/image23.jpe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23" Type="http://schemas.openxmlformats.org/officeDocument/2006/relationships/image" Target="../media/image2.emf"/><Relationship Id="rId10" Type="http://schemas.openxmlformats.org/officeDocument/2006/relationships/image" Target="../media/image10.gif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8680"/>
            <a:ext cx="8713787" cy="3848249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it-IT" sz="20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it-IT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di 1° livello in</a:t>
            </a:r>
          </a:p>
          <a:p>
            <a:pPr algn="ctr">
              <a:buNone/>
            </a:pPr>
            <a:endParaRPr lang="it-IT" sz="24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it-IT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 E</a:t>
            </a:r>
            <a:r>
              <a:rPr lang="it-IT" sz="3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BANKING </a:t>
            </a:r>
          </a:p>
          <a:p>
            <a:pPr algn="ctr">
              <a:buNone/>
            </a:pPr>
            <a:endParaRPr lang="it-IT" sz="3000" i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it-IT" sz="2000" i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5° edizione </a:t>
            </a:r>
            <a:r>
              <a:rPr lang="it-IT" sz="2000" i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a.a</a:t>
            </a:r>
            <a:r>
              <a:rPr lang="it-IT" sz="2000" i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2018-2019</a:t>
            </a:r>
          </a:p>
          <a:p>
            <a:pPr algn="ctr">
              <a:buFontTx/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sz="20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403225" y="2333625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68313" y="5445224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88640"/>
            <a:ext cx="8964488" cy="10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250825" y="908050"/>
            <a:ext cx="820960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5380038" algn="l"/>
              </a:tabLst>
              <a:defRPr/>
            </a:pPr>
            <a:endParaRPr lang="it-IT" kern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5380038" algn="l"/>
              </a:tabLst>
              <a:defRPr/>
            </a:pPr>
            <a:endParaRPr lang="it-IT" kern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 algn="just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5380038" algn="l"/>
              </a:tabLst>
              <a:defRPr/>
            </a:pP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nella </a:t>
            </a:r>
            <a:r>
              <a:rPr lang="it-IT" b="1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gestione economico-finanziaria e strategica dei crediti commerciali. </a:t>
            </a:r>
            <a:r>
              <a:rPr lang="it-IT" dirty="0" smtClean="0">
                <a:latin typeface="Calibri" panose="020F0502020204030204" pitchFamily="34" charset="0"/>
              </a:rPr>
              <a:t>Il </a:t>
            </a:r>
            <a:r>
              <a:rPr lang="it-IT" dirty="0">
                <a:latin typeface="Calibri" panose="020F0502020204030204" pitchFamily="34" charset="0"/>
              </a:rPr>
              <a:t>Master offre l’opportunità di acquisire competenze di base per la Qualifica di Credit Risk Manager, Consulente e Professionista della gestione del credito in ambito </a:t>
            </a:r>
            <a:r>
              <a:rPr lang="it-IT" dirty="0" smtClean="0">
                <a:latin typeface="Calibri" panose="020F0502020204030204" pitchFamily="34" charset="0"/>
              </a:rPr>
              <a:t>aziendale, con </a:t>
            </a:r>
            <a:r>
              <a:rPr lang="it-IT" dirty="0">
                <a:latin typeface="Calibri" panose="020F0502020204030204" pitchFamily="34" charset="0"/>
              </a:rPr>
              <a:t>successiva possibilità di Certificazione della </a:t>
            </a:r>
            <a:r>
              <a:rPr lang="it-IT" dirty="0" smtClean="0">
                <a:latin typeface="Calibri" panose="020F0502020204030204" pitchFamily="34" charset="0"/>
              </a:rPr>
              <a:t>professione (vedi </a:t>
            </a:r>
            <a:r>
              <a:rPr lang="it-IT" dirty="0" err="1" smtClean="0">
                <a:latin typeface="Calibri" panose="020F0502020204030204" pitchFamily="34" charset="0"/>
              </a:rPr>
              <a:t>Dlg</a:t>
            </a:r>
            <a:r>
              <a:rPr lang="it-IT" dirty="0" smtClean="0">
                <a:latin typeface="Calibri" panose="020F0502020204030204" pitchFamily="34" charset="0"/>
              </a:rPr>
              <a:t>. 4/2013 e </a:t>
            </a:r>
            <a:r>
              <a:rPr lang="it-IT" dirty="0" smtClean="0"/>
              <a:t>www.crmsfp.org</a:t>
            </a:r>
            <a:r>
              <a:rPr lang="it-IT" dirty="0" smtClean="0">
                <a:latin typeface="Calibri" panose="020F0502020204030204" pitchFamily="34" charset="0"/>
              </a:rPr>
              <a:t>). Ridurre </a:t>
            </a:r>
            <a:r>
              <a:rPr lang="it-IT" dirty="0">
                <a:latin typeface="Calibri" panose="020F0502020204030204" pitchFamily="34" charset="0"/>
              </a:rPr>
              <a:t>gli insoluti, migliorare la liquidità, abbattere gli oneri </a:t>
            </a:r>
            <a:r>
              <a:rPr lang="it-IT" dirty="0" smtClean="0">
                <a:latin typeface="Calibri" panose="020F0502020204030204" pitchFamily="34" charset="0"/>
              </a:rPr>
              <a:t>finanziari, </a:t>
            </a:r>
            <a:r>
              <a:rPr lang="it-IT" dirty="0">
                <a:latin typeface="Calibri" panose="020F0502020204030204" pitchFamily="34" charset="0"/>
              </a:rPr>
              <a:t>migliorare il proprio rating sono obiettivi indispensabili per ogni azienda virtuosa orientata al </a:t>
            </a:r>
            <a:r>
              <a:rPr lang="it-IT" dirty="0" smtClean="0">
                <a:latin typeface="Calibri" panose="020F0502020204030204" pitchFamily="34" charset="0"/>
              </a:rPr>
              <a:t>futuro. La </a:t>
            </a:r>
            <a:r>
              <a:rPr lang="it-IT" dirty="0">
                <a:latin typeface="Calibri" panose="020F0502020204030204" pitchFamily="34" charset="0"/>
              </a:rPr>
              <a:t>figura del Credit Risk Manager acquisirà </a:t>
            </a:r>
            <a:r>
              <a:rPr lang="it-IT" dirty="0" smtClean="0">
                <a:latin typeface="Calibri" panose="020F0502020204030204" pitchFamily="34" charset="0"/>
              </a:rPr>
              <a:t>nel </a:t>
            </a:r>
            <a:r>
              <a:rPr lang="it-IT" dirty="0">
                <a:latin typeface="Calibri" panose="020F0502020204030204" pitchFamily="34" charset="0"/>
              </a:rPr>
              <a:t>tempo, una sempre maggiore rilevanza nelle aziende industriali, commerciali , di servizi e </a:t>
            </a:r>
            <a:r>
              <a:rPr lang="it-IT" dirty="0" smtClean="0">
                <a:latin typeface="Calibri" panose="020F0502020204030204" pitchFamily="34" charset="0"/>
              </a:rPr>
              <a:t>utility.</a:t>
            </a: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sz="1600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10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5FA4970-20FA-4AD2-8E47-B5316168C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59477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Sbocchi occupazionali</a:t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053749"/>
            <a:ext cx="2796411" cy="6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4" t="14563" r="65496" b="70672"/>
          <a:stretch/>
        </p:blipFill>
        <p:spPr>
          <a:xfrm>
            <a:off x="5204090" y="3790928"/>
            <a:ext cx="1616455" cy="836098"/>
          </a:xfrm>
          <a:prstGeom prst="rect">
            <a:avLst/>
          </a:prstGeom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11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06" y="5499264"/>
            <a:ext cx="1630213" cy="11551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64" y="4796853"/>
            <a:ext cx="2880320" cy="76855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/>
          <a:srcRect l="12242" t="26867" r="67323" b="53056"/>
          <a:stretch/>
        </p:blipFill>
        <p:spPr>
          <a:xfrm>
            <a:off x="2910636" y="1797091"/>
            <a:ext cx="2114012" cy="102626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8" y="5263878"/>
            <a:ext cx="2806453" cy="52123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8"/>
          <a:srcRect t="21656" r="77118" b="68703"/>
          <a:stretch/>
        </p:blipFill>
        <p:spPr>
          <a:xfrm>
            <a:off x="6592160" y="4777025"/>
            <a:ext cx="2232248" cy="70527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9"/>
          <a:srcRect l="21817" t="13579" r="64031" b="76578"/>
          <a:stretch/>
        </p:blipFill>
        <p:spPr>
          <a:xfrm>
            <a:off x="7091919" y="3540395"/>
            <a:ext cx="1977369" cy="7733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1" y="1768702"/>
            <a:ext cx="2051752" cy="8557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6" y="1172082"/>
            <a:ext cx="2317334" cy="511028"/>
          </a:xfrm>
          <a:prstGeom prst="rect">
            <a:avLst/>
          </a:prstGeom>
        </p:spPr>
      </p:pic>
      <p:pic>
        <p:nvPicPr>
          <p:cNvPr id="19" name="Immagine 18" descr="KPMG-LOGO-RGB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8" y="2610983"/>
            <a:ext cx="1623152" cy="60414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15132" r="9283" b="26276"/>
          <a:stretch/>
        </p:blipFill>
        <p:spPr>
          <a:xfrm>
            <a:off x="3006496" y="2857151"/>
            <a:ext cx="2481897" cy="7159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93" y="1683948"/>
            <a:ext cx="2880424" cy="9016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8" y="3370299"/>
            <a:ext cx="1853107" cy="80827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45" y="5789190"/>
            <a:ext cx="2234156" cy="7027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27594"/>
          <a:stretch/>
        </p:blipFill>
        <p:spPr>
          <a:xfrm>
            <a:off x="416944" y="2823352"/>
            <a:ext cx="1892416" cy="504056"/>
          </a:xfrm>
          <a:prstGeom prst="rect">
            <a:avLst/>
          </a:prstGeom>
        </p:spPr>
      </p:pic>
      <p:pic>
        <p:nvPicPr>
          <p:cNvPr id="23" name="Immagine 22" descr="C:\Users\Federica\Downloads\image001.jpg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27455"/>
          <a:stretch/>
        </p:blipFill>
        <p:spPr bwMode="auto">
          <a:xfrm>
            <a:off x="3025861" y="3574128"/>
            <a:ext cx="2083382" cy="7731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F687CED2-5304-4FD7-9C31-36788DFF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1" y="421785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0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Banche e intermediari finanziari convenzionati</a:t>
            </a:r>
            <a:br>
              <a:rPr lang="it-IT" sz="30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0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37530" r="8492" b="32707"/>
          <a:stretch/>
        </p:blipFill>
        <p:spPr>
          <a:xfrm>
            <a:off x="3019943" y="905369"/>
            <a:ext cx="3280249" cy="82387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12411" r="7381"/>
          <a:stretch/>
        </p:blipFill>
        <p:spPr bwMode="auto">
          <a:xfrm>
            <a:off x="5382023" y="2506816"/>
            <a:ext cx="1656184" cy="12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20" y="919637"/>
            <a:ext cx="2821928" cy="79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isultati immagini per logo banca di cambian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0" y="4239650"/>
            <a:ext cx="2628770" cy="7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4225" y="6032704"/>
            <a:ext cx="2796411" cy="692853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43" y="5707905"/>
            <a:ext cx="2235815" cy="80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323528" y="908050"/>
            <a:ext cx="8497639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r>
              <a:rPr lang="it-IT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Contatti</a:t>
            </a:r>
          </a:p>
          <a:p>
            <a:pPr marL="273050" indent="-273050" algn="ctr"/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r>
              <a:rPr lang="it-IT" sz="2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Lorenzo Gai</a:t>
            </a:r>
          </a:p>
          <a:p>
            <a:pPr marL="273050" indent="-273050" algn="ctr"/>
            <a:r>
              <a:rPr lang="it-IT" sz="2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lorenzo.gai@unifi.it</a:t>
            </a:r>
          </a:p>
          <a:p>
            <a:pPr marL="273050" indent="-273050" algn="ctr"/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r>
              <a:rPr lang="it-IT" sz="2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Prof.ssa Federica </a:t>
            </a:r>
            <a:r>
              <a:rPr lang="it-IT" sz="20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Ielasi</a:t>
            </a:r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r>
              <a:rPr lang="it-IT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federica.ielasi@unifi.it</a:t>
            </a:r>
          </a:p>
          <a:p>
            <a:pPr marL="273050" indent="-273050" algn="ctr"/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r>
              <a:rPr lang="it-IT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Dott.ssa Maria Cristina Arcuri</a:t>
            </a:r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r>
              <a:rPr lang="it-IT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mariacristina.arcuri@gmail.com</a:t>
            </a:r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 algn="ctr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88640"/>
            <a:ext cx="8964488" cy="10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2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4702" y="446881"/>
            <a:ext cx="8134350" cy="779463"/>
          </a:xfrm>
          <a:noFill/>
        </p:spPr>
        <p:txBody>
          <a:bodyPr/>
          <a:lstStyle/>
          <a:p>
            <a:pPr algn="l" eaLnBrk="1" hangingPunct="1"/>
            <a:r>
              <a:rPr lang="it-IT" sz="35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obiettivi del Master </a:t>
            </a:r>
            <a:br>
              <a:rPr lang="it-IT" sz="35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179388" y="1025811"/>
            <a:ext cx="864076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Master in </a:t>
            </a:r>
            <a:r>
              <a:rPr lang="it-IT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Private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Banking"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istituito dall’Università degli Studi di Firenze:</a:t>
            </a: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offre una formazione altamente qualificata affrontando i temi centrali per la gestione professionale dei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rapporti sia tra banca e impresa, sia tra banca e investitore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dedica ampio spazio all’analisi del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processo creditizio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dei profili di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valutazione delle aziende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la definizione del relativo merito creditizio; 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approfondisce le tematiche dedicate ai servizi di consulenza ed assistenza alle imprese chiamate a gestire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operazioni di natura straordinaria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 particolare fusioni e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acquisizioni – M&amp;A)</a:t>
            </a:r>
            <a:r>
              <a:rPr lang="it-IT" sz="1600" b="1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lang="it-IT" sz="1600" b="1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sz="1600" b="1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fornisce una preparazione completa ed organica ai fini della formazione di professionalità specificamente orientate all’attività di </a:t>
            </a:r>
            <a:r>
              <a:rPr lang="it-IT" b="1" i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Private Banking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251521" y="836712"/>
            <a:ext cx="828092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 algn="just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 algn="just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taglio operativo della didattica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volto a facilitare l’accesso al mondo del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lavoro, agevolato anche dalle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convenzioni con primari operatori del settore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55600" indent="-355600" algn="just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 algn="just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piano formativo prevede l’offerta di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corsi fondamentali di gestione bancaria ed aziendale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 di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corsi di elevata specializzazione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organizzati in sei moduli formativi (slide successive).</a:t>
            </a:r>
          </a:p>
          <a:p>
            <a:pPr marL="355600" indent="-355600" algn="just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 algn="just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Master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prevede </a:t>
            </a:r>
            <a:r>
              <a:rPr lang="it-IT" b="1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270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ore di didattica frontale, erogate il giovedì pomeriggio e l’intera giornata del venerdì, da inizio dicembre a fine aprile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Ampio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spazio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viene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dedicato allo sviluppo di </a:t>
            </a:r>
            <a:r>
              <a:rPr lang="it-IT" b="1" i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 </a:t>
            </a:r>
            <a:r>
              <a:rPr lang="it-IT" b="1" i="1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works</a:t>
            </a:r>
            <a:r>
              <a:rPr lang="it-IT" b="1" i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allo svolgimento di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tirocini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della durata di 3/6 mesi presso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banche e altre istituzioni finanziarie convenzionate. </a:t>
            </a:r>
          </a:p>
        </p:txBody>
      </p:sp>
      <p:sp>
        <p:nvSpPr>
          <p:cNvPr id="35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3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7D1EBDB5-3FF0-4F76-B441-0DE2A31B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3359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Didattica</a:t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251520" y="836712"/>
            <a:ext cx="864076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sede di svolgimento dell’attività di didattica frontale è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Polo Universitario di Firenze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Dipartimento di Scienze per l’Economia e l’Impresa - Via delle Pandette, 9 – Tel. 055 4374681</a:t>
            </a: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Requisito di accesso: laurea triennale (senza </a:t>
            </a:r>
            <a:r>
              <a:rPr lang="it-IT" b="1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soglia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voto per l’ingresso)</a:t>
            </a: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b="1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Costo di iscrizione: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€ 3.500,00</a:t>
            </a: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b="1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master è erogato in lingua italiana</a:t>
            </a: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b="1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Ulteriori informazioni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all’indirizzo: www.unifi.it&gt;Didattica&gt;Master&gt;Dipartimento di Scienze per l’Economia e l’Impresa&gt;Corporate e Private Banking</a:t>
            </a: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4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9AB4BB2C-627B-4513-887F-43135DCF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3359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Didattica</a:t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con angoli diagonali arrotondati 22">
            <a:extLst>
              <a:ext uri="{FF2B5EF4-FFF2-40B4-BE49-F238E27FC236}">
                <a16:creationId xmlns:a16="http://schemas.microsoft.com/office/drawing/2014/main" xmlns="" id="{21AF750C-1E73-4182-A263-19D845F47289}"/>
              </a:ext>
            </a:extLst>
          </p:cNvPr>
          <p:cNvSpPr/>
          <p:nvPr/>
        </p:nvSpPr>
        <p:spPr>
          <a:xfrm>
            <a:off x="2824390" y="3630473"/>
            <a:ext cx="5780058" cy="2309963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diagonali arrotondati 2">
            <a:extLst>
              <a:ext uri="{FF2B5EF4-FFF2-40B4-BE49-F238E27FC236}">
                <a16:creationId xmlns:a16="http://schemas.microsoft.com/office/drawing/2014/main" xmlns="" id="{6378856A-C03A-41FD-B299-92A30D0D7DDC}"/>
              </a:ext>
            </a:extLst>
          </p:cNvPr>
          <p:cNvSpPr/>
          <p:nvPr/>
        </p:nvSpPr>
        <p:spPr>
          <a:xfrm>
            <a:off x="2824390" y="980728"/>
            <a:ext cx="5780058" cy="2309963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2824390" y="3878705"/>
            <a:ext cx="5959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classificazione e il funzionamento dei mercati finanziari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mercato azionario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mercato obbligazionario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mercato monetario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leggere le informazioni di borsa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BCE e le politiche monetarie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L’impatto delle politiche monetarie sui mercati finanziari</a:t>
            </a:r>
          </a:p>
        </p:txBody>
      </p:sp>
      <p:sp>
        <p:nvSpPr>
          <p:cNvPr id="18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5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E0268F9D-8EC1-4897-90AC-BCEA10FE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08" y="475938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Didattica – </a:t>
            </a:r>
            <a:r>
              <a:rPr lang="it-IT" sz="3000" b="1" i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insegnamenti</a:t>
            </a:r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tangolo con angoli diagonali arrotondati 16">
            <a:extLst>
              <a:ext uri="{FF2B5EF4-FFF2-40B4-BE49-F238E27FC236}">
                <a16:creationId xmlns:a16="http://schemas.microsoft.com/office/drawing/2014/main" xmlns="" id="{1A6C98DE-8E1C-4D8E-859A-5F7115ED09EF}"/>
              </a:ext>
            </a:extLst>
          </p:cNvPr>
          <p:cNvSpPr/>
          <p:nvPr/>
        </p:nvSpPr>
        <p:spPr>
          <a:xfrm>
            <a:off x="201233" y="4040211"/>
            <a:ext cx="1987200" cy="648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Mercati finanziari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061D32AF-27FB-4E9A-A500-AA8B39499171}"/>
              </a:ext>
            </a:extLst>
          </p:cNvPr>
          <p:cNvSpPr/>
          <p:nvPr/>
        </p:nvSpPr>
        <p:spPr>
          <a:xfrm>
            <a:off x="269475" y="3606453"/>
            <a:ext cx="432048" cy="3788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15" name="Rettangolo con angoli diagonali arrotondati 14">
            <a:extLst>
              <a:ext uri="{FF2B5EF4-FFF2-40B4-BE49-F238E27FC236}">
                <a16:creationId xmlns:a16="http://schemas.microsoft.com/office/drawing/2014/main" xmlns="" id="{2D9EE48A-92AC-4684-AA71-164A5F32AC3A}"/>
              </a:ext>
            </a:extLst>
          </p:cNvPr>
          <p:cNvSpPr/>
          <p:nvPr/>
        </p:nvSpPr>
        <p:spPr>
          <a:xfrm>
            <a:off x="208536" y="1421325"/>
            <a:ext cx="1987200" cy="648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Risparmio Gestito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6070E071-DFE2-4FF9-9A27-E00E54DEBDCF}"/>
              </a:ext>
            </a:extLst>
          </p:cNvPr>
          <p:cNvSpPr/>
          <p:nvPr/>
        </p:nvSpPr>
        <p:spPr>
          <a:xfrm>
            <a:off x="269475" y="980728"/>
            <a:ext cx="432048" cy="3788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14CEA67E-D272-43D6-9CA1-F7A6E4B45858}"/>
              </a:ext>
            </a:extLst>
          </p:cNvPr>
          <p:cNvSpPr txBox="1"/>
          <p:nvPr/>
        </p:nvSpPr>
        <p:spPr>
          <a:xfrm>
            <a:off x="2880984" y="1083281"/>
            <a:ext cx="5959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figura del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</a:t>
            </a:r>
            <a:r>
              <a:rPr lang="it-IT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Banker</a:t>
            </a:r>
            <a:endParaRPr lang="it-IT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L’offerta di servizi di investimento a clientela privata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L’analisi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principali strumenti di investimento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Fondi Comuni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ETF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gestioni patrimoniali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L’analisi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comparto assicurativo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previdenza complementare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problemi di </a:t>
            </a:r>
            <a:r>
              <a:rPr lang="it-IT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degli investitori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diagonali arrotondati 16">
            <a:extLst>
              <a:ext uri="{FF2B5EF4-FFF2-40B4-BE49-F238E27FC236}">
                <a16:creationId xmlns:a16="http://schemas.microsoft.com/office/drawing/2014/main" xmlns="" id="{6D7A63CC-9FCE-40FC-BC65-86EC73A86A28}"/>
              </a:ext>
            </a:extLst>
          </p:cNvPr>
          <p:cNvSpPr/>
          <p:nvPr/>
        </p:nvSpPr>
        <p:spPr>
          <a:xfrm>
            <a:off x="2752382" y="980728"/>
            <a:ext cx="5904000" cy="232152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xmlns="" id="{A4A3A5D7-DDC6-4A84-8837-D20436E55C84}"/>
              </a:ext>
            </a:extLst>
          </p:cNvPr>
          <p:cNvSpPr/>
          <p:nvPr/>
        </p:nvSpPr>
        <p:spPr>
          <a:xfrm>
            <a:off x="2644438" y="3501611"/>
            <a:ext cx="5958000" cy="271826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6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E0268F9D-8EC1-4897-90AC-BCEA10FE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08" y="472924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Didattica – </a:t>
            </a:r>
            <a:r>
              <a:rPr lang="it-IT" sz="3000" b="1" i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insegnamenti</a:t>
            </a:r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A7883CC7-7D76-4EBF-ADB9-E6A9145EC4B9}"/>
              </a:ext>
            </a:extLst>
          </p:cNvPr>
          <p:cNvSpPr txBox="1"/>
          <p:nvPr/>
        </p:nvSpPr>
        <p:spPr>
          <a:xfrm>
            <a:off x="2861872" y="1055478"/>
            <a:ext cx="5959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figura del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 </a:t>
            </a:r>
            <a:r>
              <a:rPr lang="it-IT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banker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l’evoluzione del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 banking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modelli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la valutazione del merito creditizio delle imprese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previsione finanziaria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L’analisi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 Centrale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contratti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derivati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L’analisi di bilancio avanzata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L’analisi della dinamica finanziaria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dell’impresa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redazione e l’interpretazione dei business plan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aziendali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valutazione del fabbisogno finanziario connesso agli investimenti in capitale circolante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ttangolo con angoli diagonali arrotondati 23">
            <a:extLst>
              <a:ext uri="{FF2B5EF4-FFF2-40B4-BE49-F238E27FC236}">
                <a16:creationId xmlns:a16="http://schemas.microsoft.com/office/drawing/2014/main" xmlns="" id="{DC89EA35-E674-435D-8589-1CBD30DFFAB2}"/>
              </a:ext>
            </a:extLst>
          </p:cNvPr>
          <p:cNvSpPr/>
          <p:nvPr/>
        </p:nvSpPr>
        <p:spPr>
          <a:xfrm>
            <a:off x="251520" y="1558502"/>
            <a:ext cx="1987200" cy="648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Corporate banking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1DEBBEC0-66AE-4145-963F-AA3DB45F164B}"/>
              </a:ext>
            </a:extLst>
          </p:cNvPr>
          <p:cNvSpPr/>
          <p:nvPr/>
        </p:nvSpPr>
        <p:spPr>
          <a:xfrm>
            <a:off x="319762" y="1124744"/>
            <a:ext cx="432048" cy="3788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ECFC8E3F-958E-4FCB-B591-ED84A803562D}"/>
              </a:ext>
            </a:extLst>
          </p:cNvPr>
          <p:cNvSpPr txBox="1"/>
          <p:nvPr/>
        </p:nvSpPr>
        <p:spPr>
          <a:xfrm>
            <a:off x="2861872" y="3546716"/>
            <a:ext cx="57405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gestione dei rischi bancari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rischio di credito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rischi di concentrazione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rischi di mercato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rischio di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liquidità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strumenti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 per il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management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bancario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strumenti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la gestione dei rischi delle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prevenzione del rischio (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egmentazione; monitoraggio; rating;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it-IT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corecard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L’importanza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dello schema CRMS FP:07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2015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politica e gestione del credito commerciale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copertura del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rischio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di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credito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attraverso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l’assicurazione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ttangolo con angoli diagonali arrotondati 26">
            <a:extLst>
              <a:ext uri="{FF2B5EF4-FFF2-40B4-BE49-F238E27FC236}">
                <a16:creationId xmlns:a16="http://schemas.microsoft.com/office/drawing/2014/main" xmlns="" id="{53A28685-BA5B-4D83-94A1-4B138DC1AC13}"/>
              </a:ext>
            </a:extLst>
          </p:cNvPr>
          <p:cNvSpPr/>
          <p:nvPr/>
        </p:nvSpPr>
        <p:spPr>
          <a:xfrm>
            <a:off x="251636" y="4412538"/>
            <a:ext cx="1987084" cy="648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Risk Management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B299D79A-DE7E-4E1D-9BA9-99749A56ED21}"/>
              </a:ext>
            </a:extLst>
          </p:cNvPr>
          <p:cNvSpPr/>
          <p:nvPr/>
        </p:nvSpPr>
        <p:spPr>
          <a:xfrm>
            <a:off x="319762" y="3911646"/>
            <a:ext cx="432048" cy="3788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31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diagonali arrotondati 13">
            <a:extLst>
              <a:ext uri="{FF2B5EF4-FFF2-40B4-BE49-F238E27FC236}">
                <a16:creationId xmlns:a16="http://schemas.microsoft.com/office/drawing/2014/main" xmlns="" id="{A80DC54D-F66C-4162-8760-1382B31A57BD}"/>
              </a:ext>
            </a:extLst>
          </p:cNvPr>
          <p:cNvSpPr/>
          <p:nvPr/>
        </p:nvSpPr>
        <p:spPr>
          <a:xfrm>
            <a:off x="2718456" y="3429200"/>
            <a:ext cx="5958000" cy="1800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xmlns="" id="{D78948FD-85F1-44FE-8BD8-CD3A6734AC26}"/>
              </a:ext>
            </a:extLst>
          </p:cNvPr>
          <p:cNvSpPr/>
          <p:nvPr/>
        </p:nvSpPr>
        <p:spPr>
          <a:xfrm>
            <a:off x="2699792" y="980728"/>
            <a:ext cx="5958000" cy="1800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731582" y="1250757"/>
            <a:ext cx="588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metodologie di valutazione economico-patrimoniale delle imprese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metodologie di valutazione finanziaria delle imprese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operazioni di finanza </a:t>
            </a: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straordinaria (M&amp;A)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servizi di assistenza alle imprese nelle operazioni di </a:t>
            </a:r>
            <a:r>
              <a:rPr lang="it-I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M&amp;A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731582" y="3556754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L’innovazione digitale nella consulenza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principali strumenti di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</a:t>
            </a:r>
            <a:r>
              <a:rPr lang="it-IT" sz="1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advisory</a:t>
            </a:r>
            <a:endParaRPr lang="it-IT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il loro utilizzo nella consulenza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L’innovazione del business e nuove tecnologie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dei conflitti interni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motivazione del personale</a:t>
            </a:r>
          </a:p>
        </p:txBody>
      </p:sp>
      <p:sp>
        <p:nvSpPr>
          <p:cNvPr id="32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7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F536816D-E917-4944-8317-AB3CC887B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39" y="460171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Didattica – </a:t>
            </a:r>
            <a:r>
              <a:rPr lang="it-IT" sz="3000" b="1" i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insegnamenti</a:t>
            </a:r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ttangolo con angoli diagonali arrotondati 34">
            <a:extLst>
              <a:ext uri="{FF2B5EF4-FFF2-40B4-BE49-F238E27FC236}">
                <a16:creationId xmlns:a16="http://schemas.microsoft.com/office/drawing/2014/main" xmlns="" id="{8D97DF63-ED69-42DC-A860-0681A7A315E2}"/>
              </a:ext>
            </a:extLst>
          </p:cNvPr>
          <p:cNvSpPr/>
          <p:nvPr/>
        </p:nvSpPr>
        <p:spPr>
          <a:xfrm>
            <a:off x="276070" y="1506990"/>
            <a:ext cx="1987200" cy="634544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Finanza straordinaria e portfolio management</a:t>
            </a:r>
          </a:p>
        </p:txBody>
      </p:sp>
      <p:sp>
        <p:nvSpPr>
          <p:cNvPr id="37" name="Rettangolo con angoli diagonali arrotondati 36">
            <a:extLst>
              <a:ext uri="{FF2B5EF4-FFF2-40B4-BE49-F238E27FC236}">
                <a16:creationId xmlns:a16="http://schemas.microsoft.com/office/drawing/2014/main" xmlns="" id="{240BDED4-E553-495F-8092-FC7ADED4457B}"/>
              </a:ext>
            </a:extLst>
          </p:cNvPr>
          <p:cNvSpPr/>
          <p:nvPr/>
        </p:nvSpPr>
        <p:spPr>
          <a:xfrm>
            <a:off x="279298" y="3645096"/>
            <a:ext cx="1987200" cy="648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FinTech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8C7E760E-ED6A-4D7B-AD5C-14AB1029D30D}"/>
              </a:ext>
            </a:extLst>
          </p:cNvPr>
          <p:cNvSpPr/>
          <p:nvPr/>
        </p:nvSpPr>
        <p:spPr>
          <a:xfrm>
            <a:off x="323528" y="3212976"/>
            <a:ext cx="432048" cy="3788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D951483E-70AC-4487-92FE-30E9145FF025}"/>
              </a:ext>
            </a:extLst>
          </p:cNvPr>
          <p:cNvSpPr/>
          <p:nvPr/>
        </p:nvSpPr>
        <p:spPr>
          <a:xfrm>
            <a:off x="323528" y="1105905"/>
            <a:ext cx="432048" cy="3788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251618" y="1091673"/>
            <a:ext cx="864076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</a:t>
            </a:r>
            <a:r>
              <a:rPr lang="it-IT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lang="it-IT" kern="0" dirty="0" err="1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aculty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è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composta da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docenti dell’Università di </a:t>
            </a:r>
            <a:r>
              <a:rPr lang="it-IT" b="1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Firenze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da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esperti e professionisti esterni.</a:t>
            </a: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Docenti </a:t>
            </a:r>
            <a:r>
              <a:rPr lang="it-IT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Unifi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Prof. </a:t>
            </a:r>
            <a:r>
              <a:rPr lang="it-IT" sz="1400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Lorenzo </a:t>
            </a:r>
            <a:r>
              <a:rPr lang="it-IT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Gai (coordinatore)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Prof.ssa </a:t>
            </a:r>
            <a:r>
              <a:rPr lang="it-IT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Federica </a:t>
            </a:r>
            <a:r>
              <a:rPr lang="it-IT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Ielasi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it-IT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Vincenzo </a:t>
            </a:r>
            <a:r>
              <a:rPr lang="it-IT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Cavaliere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Dott.ssa Laura Bini </a:t>
            </a:r>
            <a:endParaRPr lang="it-IT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Dott</a:t>
            </a:r>
            <a:r>
              <a:rPr lang="it-IT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Alessandro </a:t>
            </a:r>
            <a:r>
              <a:rPr lang="it-IT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Giannozzi</a:t>
            </a:r>
          </a:p>
          <a:p>
            <a:pPr lvl="1">
              <a:spcBef>
                <a:spcPct val="20000"/>
              </a:spcBef>
              <a:tabLst>
                <a:tab pos="5380038" algn="l"/>
              </a:tabLst>
              <a:defRPr/>
            </a:pPr>
            <a:endParaRPr lang="it-IT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Arial" pitchFamily="34" charset="0"/>
              <a:buChar char="•"/>
              <a:tabLst>
                <a:tab pos="5380038" algn="l"/>
              </a:tabLst>
              <a:defRPr/>
            </a:pPr>
            <a:endParaRPr lang="it-IT" sz="1600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Docenti esterni: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lang="it-IT" sz="1400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sponenti </a:t>
            </a:r>
            <a:r>
              <a:rPr lang="it-IT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Banca d’Italia e altre </a:t>
            </a:r>
            <a:r>
              <a:rPr lang="it-IT" sz="1400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Authority </a:t>
            </a:r>
            <a:endParaRPr lang="it-IT" sz="1400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lang="it-IT" sz="1400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sponenti </a:t>
            </a:r>
            <a:r>
              <a:rPr lang="it-IT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banche e altri intermediari finanziari 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Professionisti e figure abilitate del settore finanziario 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sz="1400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Esperti dei sistemi di gestione del credito commerciale</a:t>
            </a:r>
            <a:endParaRPr lang="it-IT" sz="1400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sz="1600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8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F5A3B31-B25B-4AB5-935F-2DF50206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17910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3500" b="1" kern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79388" y="836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250825" y="908050"/>
            <a:ext cx="864076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coloro che conseguono il Master in </a:t>
            </a:r>
            <a:r>
              <a:rPr lang="it-IT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Private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Banking"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sono previsti sbocchi occupazionali:</a:t>
            </a: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settore bancario e finanziario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gestore della clientela corporate</a:t>
            </a:r>
            <a:r>
              <a:rPr lang="it-IT" i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credit </a:t>
            </a:r>
            <a:r>
              <a:rPr lang="it-IT" i="1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analyst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consulente finanziario, responsabile di centri imprese, gestore della clientela </a:t>
            </a:r>
            <a:r>
              <a:rPr lang="it-IT" i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private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presso gli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uffici finanziari di imprese commerciali/industriali/di </a:t>
            </a:r>
            <a:r>
              <a:rPr lang="it-IT" b="1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servizi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responsabile della gestione dei rapporti con il sistema bancario e finanziario, sia per operazioni di finanza ordinaria che straordinaria;</a:t>
            </a: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2800" lvl="1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 </a:t>
            </a:r>
            <a:r>
              <a:rPr lang="it-IT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campo della consulenza e dell’</a:t>
            </a:r>
            <a:r>
              <a:rPr lang="it-IT" b="1" i="1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advisory</a:t>
            </a:r>
            <a:r>
              <a:rPr lang="it-IT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consulente finanziario indipendente, consulente giuridico-fiscale, consulente d’azienda nella gestione dei rapporti con le </a:t>
            </a:r>
            <a:r>
              <a:rPr lang="it-IT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banche.</a:t>
            </a: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sz="1600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indent="-355600">
              <a:spcBef>
                <a:spcPct val="20000"/>
              </a:spcBef>
              <a:buFont typeface="Arial Unicode MS" pitchFamily="34" charset="-128"/>
              <a:buChar char="─"/>
              <a:tabLst>
                <a:tab pos="5380038" algn="l"/>
              </a:tabLst>
              <a:defRPr/>
            </a:pPr>
            <a:endParaRPr lang="it-IT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7164288" y="6392565"/>
            <a:ext cx="1905000" cy="204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1">
              <a:defRPr/>
            </a:pPr>
            <a:fld id="{2E50AA8B-9CDB-4BBA-9722-FE35A4459671}" type="slidenum">
              <a:rPr lang="it-IT" sz="1000">
                <a:latin typeface="+mn-lt"/>
                <a:ea typeface="+mn-ea"/>
                <a:cs typeface="+mn-cs"/>
              </a:rPr>
              <a:pPr algn="r" rtl="1">
                <a:defRPr/>
              </a:pPr>
              <a:t>9</a:t>
            </a:fld>
            <a:endParaRPr lang="it-IT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0218"/>
            <a:ext cx="4248472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5FA4970-20FA-4AD2-8E47-B5316168C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59477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Sbocchi occupazionali</a:t>
            </a:r>
            <a:br>
              <a:rPr lang="it-IT" sz="3500" b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500" b="1" i="1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947</Words>
  <Application>Microsoft Office PowerPoint</Application>
  <PresentationFormat>Presentazione su schermo (4:3)</PresentationFormat>
  <Paragraphs>188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Calibri</vt:lpstr>
      <vt:lpstr>Times New Roman</vt:lpstr>
      <vt:lpstr>Wingdings</vt:lpstr>
      <vt:lpstr>Struttura predefinita</vt:lpstr>
      <vt:lpstr>Presentazione standard di PowerPoint</vt:lpstr>
      <vt:lpstr>Gli obiettivi del Master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Federico</dc:creator>
  <cp:lastModifiedBy>Federica</cp:lastModifiedBy>
  <cp:revision>3379</cp:revision>
  <cp:lastPrinted>2018-06-13T07:41:04Z</cp:lastPrinted>
  <dcterms:created xsi:type="dcterms:W3CDTF">1601-01-01T00:00:00Z</dcterms:created>
  <dcterms:modified xsi:type="dcterms:W3CDTF">2018-06-27T04:43:36Z</dcterms:modified>
</cp:coreProperties>
</file>