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78" r:id="rId2"/>
    <p:sldId id="545" r:id="rId3"/>
    <p:sldId id="414" r:id="rId4"/>
    <p:sldId id="582" r:id="rId5"/>
    <p:sldId id="577" r:id="rId6"/>
    <p:sldId id="578" r:id="rId7"/>
    <p:sldId id="583" r:id="rId8"/>
    <p:sldId id="555" r:id="rId9"/>
    <p:sldId id="580" r:id="rId10"/>
    <p:sldId id="579" r:id="rId11"/>
  </p:sldIdLst>
  <p:sldSz cx="9144000" cy="6858000" type="screen4x3"/>
  <p:notesSz cx="6858000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F0000"/>
    <a:srgbClr val="FFFF00"/>
    <a:srgbClr val="FF3399"/>
    <a:srgbClr val="00CC00"/>
    <a:srgbClr val="0099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Stile medio 1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64" autoAdjust="0"/>
    <p:restoredTop sz="91283" autoAdjust="0"/>
  </p:normalViewPr>
  <p:slideViewPr>
    <p:cSldViewPr>
      <p:cViewPr varScale="1">
        <p:scale>
          <a:sx n="74" d="100"/>
          <a:sy n="74" d="100"/>
        </p:scale>
        <p:origin x="159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75" d="100"/>
          <a:sy n="75" d="100"/>
        </p:scale>
        <p:origin x="-2130" y="426"/>
      </p:cViewPr>
      <p:guideLst>
        <p:guide orient="horz" pos="3127"/>
        <p:guide pos="216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1093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53" tIns="46026" rIns="92053" bIns="46026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112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5274" y="1"/>
            <a:ext cx="2971093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53" tIns="46026" rIns="92053" bIns="4602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113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243"/>
            <a:ext cx="2971093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53" tIns="46026" rIns="92053" bIns="46026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113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5274" y="9428243"/>
            <a:ext cx="2971093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53" tIns="46026" rIns="92053" bIns="4602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  <a:cs typeface="Arial" charset="0"/>
              </a:defRPr>
            </a:lvl1pPr>
          </a:lstStyle>
          <a:p>
            <a:pPr>
              <a:defRPr/>
            </a:pPr>
            <a:fld id="{F61CA3DF-8260-4A5B-8359-E41616D38D0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05410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1093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53" tIns="46026" rIns="92053" bIns="46026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5274" y="1"/>
            <a:ext cx="2971093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53" tIns="46026" rIns="92053" bIns="4602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7738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637" y="4715711"/>
            <a:ext cx="5486727" cy="4466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53" tIns="46026" rIns="92053" bIns="460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243"/>
            <a:ext cx="2971093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53" tIns="46026" rIns="92053" bIns="46026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5274" y="9428243"/>
            <a:ext cx="2971093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53" tIns="46026" rIns="92053" bIns="4602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  <a:cs typeface="Arial" charset="0"/>
              </a:defRPr>
            </a:lvl1pPr>
          </a:lstStyle>
          <a:p>
            <a:pPr>
              <a:defRPr/>
            </a:pPr>
            <a:fld id="{54FEDF71-ED11-4E9E-A818-E300114B318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36409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</p:spTree>
    <p:extLst>
      <p:ext uri="{BB962C8B-B14F-4D97-AF65-F5344CB8AC3E}">
        <p14:creationId xmlns:p14="http://schemas.microsoft.com/office/powerpoint/2010/main" val="10653732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 txBox="1">
            <a:spLocks noGrp="1" noChangeArrowheads="1"/>
          </p:cNvSpPr>
          <p:nvPr/>
        </p:nvSpPr>
        <p:spPr bwMode="auto">
          <a:xfrm>
            <a:off x="3885274" y="9428243"/>
            <a:ext cx="2971093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53" tIns="46026" rIns="92053" bIns="46026" anchor="b"/>
          <a:lstStyle/>
          <a:p>
            <a:pPr algn="r"/>
            <a:fld id="{557594E7-6F6D-4FAC-A715-14660CBB309E}" type="slidenum">
              <a:rPr lang="it-IT" sz="1200"/>
              <a:pPr algn="r"/>
              <a:t>10</a:t>
            </a:fld>
            <a:endParaRPr lang="it-IT" sz="120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  <p:extLst>
      <p:ext uri="{BB962C8B-B14F-4D97-AF65-F5344CB8AC3E}">
        <p14:creationId xmlns:p14="http://schemas.microsoft.com/office/powerpoint/2010/main" val="33042926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 txBox="1">
            <a:spLocks noGrp="1" noChangeArrowheads="1"/>
          </p:cNvSpPr>
          <p:nvPr/>
        </p:nvSpPr>
        <p:spPr bwMode="auto">
          <a:xfrm>
            <a:off x="3885274" y="9428243"/>
            <a:ext cx="2971093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53" tIns="46026" rIns="92053" bIns="46026" anchor="b"/>
          <a:lstStyle/>
          <a:p>
            <a:pPr algn="r"/>
            <a:fld id="{557594E7-6F6D-4FAC-A715-14660CBB309E}" type="slidenum">
              <a:rPr lang="it-IT" sz="1200"/>
              <a:pPr algn="r"/>
              <a:t>2</a:t>
            </a:fld>
            <a:endParaRPr lang="it-IT" sz="120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  <p:extLst>
      <p:ext uri="{BB962C8B-B14F-4D97-AF65-F5344CB8AC3E}">
        <p14:creationId xmlns:p14="http://schemas.microsoft.com/office/powerpoint/2010/main" val="27849383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 txBox="1">
            <a:spLocks noGrp="1" noChangeArrowheads="1"/>
          </p:cNvSpPr>
          <p:nvPr/>
        </p:nvSpPr>
        <p:spPr bwMode="auto">
          <a:xfrm>
            <a:off x="3885274" y="9428243"/>
            <a:ext cx="2971093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53" tIns="46026" rIns="92053" bIns="46026" anchor="b"/>
          <a:lstStyle/>
          <a:p>
            <a:pPr algn="r"/>
            <a:fld id="{557594E7-6F6D-4FAC-A715-14660CBB309E}" type="slidenum">
              <a:rPr lang="it-IT" sz="1200"/>
              <a:pPr algn="r"/>
              <a:t>3</a:t>
            </a:fld>
            <a:endParaRPr lang="it-IT" sz="120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  <p:extLst>
      <p:ext uri="{BB962C8B-B14F-4D97-AF65-F5344CB8AC3E}">
        <p14:creationId xmlns:p14="http://schemas.microsoft.com/office/powerpoint/2010/main" val="12375423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 txBox="1">
            <a:spLocks noGrp="1" noChangeArrowheads="1"/>
          </p:cNvSpPr>
          <p:nvPr/>
        </p:nvSpPr>
        <p:spPr bwMode="auto">
          <a:xfrm>
            <a:off x="3885274" y="9428243"/>
            <a:ext cx="2971093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53" tIns="46026" rIns="92053" bIns="46026" anchor="b"/>
          <a:lstStyle/>
          <a:p>
            <a:pPr algn="r"/>
            <a:fld id="{557594E7-6F6D-4FAC-A715-14660CBB309E}" type="slidenum">
              <a:rPr lang="it-IT" sz="1200"/>
              <a:pPr algn="r"/>
              <a:t>4</a:t>
            </a:fld>
            <a:endParaRPr lang="it-IT" sz="120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  <p:extLst>
      <p:ext uri="{BB962C8B-B14F-4D97-AF65-F5344CB8AC3E}">
        <p14:creationId xmlns:p14="http://schemas.microsoft.com/office/powerpoint/2010/main" val="17236512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 txBox="1">
            <a:spLocks noGrp="1" noChangeArrowheads="1"/>
          </p:cNvSpPr>
          <p:nvPr/>
        </p:nvSpPr>
        <p:spPr bwMode="auto">
          <a:xfrm>
            <a:off x="3885274" y="9428243"/>
            <a:ext cx="2971093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53" tIns="46026" rIns="92053" bIns="46026" anchor="b"/>
          <a:lstStyle/>
          <a:p>
            <a:pPr algn="r"/>
            <a:fld id="{557594E7-6F6D-4FAC-A715-14660CBB309E}" type="slidenum">
              <a:rPr lang="it-IT" sz="1200"/>
              <a:pPr algn="r"/>
              <a:t>5</a:t>
            </a:fld>
            <a:endParaRPr lang="it-IT" sz="120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  <p:extLst>
      <p:ext uri="{BB962C8B-B14F-4D97-AF65-F5344CB8AC3E}">
        <p14:creationId xmlns:p14="http://schemas.microsoft.com/office/powerpoint/2010/main" val="41741737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 txBox="1">
            <a:spLocks noGrp="1" noChangeArrowheads="1"/>
          </p:cNvSpPr>
          <p:nvPr/>
        </p:nvSpPr>
        <p:spPr bwMode="auto">
          <a:xfrm>
            <a:off x="3885274" y="9428243"/>
            <a:ext cx="2971093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53" tIns="46026" rIns="92053" bIns="46026" anchor="b"/>
          <a:lstStyle/>
          <a:p>
            <a:pPr algn="r"/>
            <a:fld id="{557594E7-6F6D-4FAC-A715-14660CBB309E}" type="slidenum">
              <a:rPr lang="it-IT" sz="1200"/>
              <a:pPr algn="r"/>
              <a:t>6</a:t>
            </a:fld>
            <a:endParaRPr lang="it-IT" sz="120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  <p:extLst>
      <p:ext uri="{BB962C8B-B14F-4D97-AF65-F5344CB8AC3E}">
        <p14:creationId xmlns:p14="http://schemas.microsoft.com/office/powerpoint/2010/main" val="30593340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4FEDF71-ED11-4E9E-A818-E300114B3184}" type="slidenum">
              <a:rPr lang="it-IT" smtClean="0"/>
              <a:pPr>
                <a:defRPr/>
              </a:pPr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09462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 txBox="1">
            <a:spLocks noGrp="1" noChangeArrowheads="1"/>
          </p:cNvSpPr>
          <p:nvPr/>
        </p:nvSpPr>
        <p:spPr bwMode="auto">
          <a:xfrm>
            <a:off x="3885274" y="9428243"/>
            <a:ext cx="2971093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53" tIns="46026" rIns="92053" bIns="46026" anchor="b"/>
          <a:lstStyle/>
          <a:p>
            <a:pPr algn="r"/>
            <a:fld id="{557594E7-6F6D-4FAC-A715-14660CBB309E}" type="slidenum">
              <a:rPr lang="it-IT" sz="1200"/>
              <a:pPr algn="r"/>
              <a:t>8</a:t>
            </a:fld>
            <a:endParaRPr lang="it-IT" sz="120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  <p:extLst>
      <p:ext uri="{BB962C8B-B14F-4D97-AF65-F5344CB8AC3E}">
        <p14:creationId xmlns:p14="http://schemas.microsoft.com/office/powerpoint/2010/main" val="31462416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 txBox="1">
            <a:spLocks noGrp="1" noChangeArrowheads="1"/>
          </p:cNvSpPr>
          <p:nvPr/>
        </p:nvSpPr>
        <p:spPr bwMode="auto">
          <a:xfrm>
            <a:off x="3885274" y="9428243"/>
            <a:ext cx="2971093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53" tIns="46026" rIns="92053" bIns="46026" anchor="b"/>
          <a:lstStyle/>
          <a:p>
            <a:pPr algn="r"/>
            <a:fld id="{557594E7-6F6D-4FAC-A715-14660CBB309E}" type="slidenum">
              <a:rPr lang="it-IT" sz="1200"/>
              <a:pPr algn="r"/>
              <a:t>9</a:t>
            </a:fld>
            <a:endParaRPr lang="it-IT" sz="120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  <p:extLst>
      <p:ext uri="{BB962C8B-B14F-4D97-AF65-F5344CB8AC3E}">
        <p14:creationId xmlns:p14="http://schemas.microsoft.com/office/powerpoint/2010/main" val="13448290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E8A3FC-AF1D-40AD-8BE9-82441CFD385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A6A5EE-D80F-41DF-B801-4C645843E00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24613" y="115888"/>
            <a:ext cx="2033587" cy="5980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115888"/>
            <a:ext cx="5948363" cy="5980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51A96E-08F0-4B5F-8B1C-F3940D279D4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115888"/>
            <a:ext cx="813435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23850" y="1557338"/>
            <a:ext cx="3990975" cy="4538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67225" y="1557338"/>
            <a:ext cx="3990975" cy="4538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1FE3AA-E0BC-41C1-8498-ABFF5A978B2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C02592-6DE4-4D0C-87EC-A7332CC6B2A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25628-3884-4D0B-B5A1-6A5E6663D70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557338"/>
            <a:ext cx="3990975" cy="4538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67225" y="1557338"/>
            <a:ext cx="3990975" cy="4538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7C81E9-D2D2-465B-8B96-15AD40830BA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9574C8-3589-49B6-B770-5FDD1C6ED29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990E74-4B32-495B-B36A-5E839D22112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6FC329-C319-41E8-90AF-F8C236658CE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EBF9CD-8F96-436B-8FAA-AD83C410D2A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296842-1030-4E92-84B7-C4CEF36F12A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115888"/>
            <a:ext cx="81343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557338"/>
            <a:ext cx="81343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50825" y="6453188"/>
            <a:ext cx="1905000" cy="204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1">
              <a:defRPr sz="900">
                <a:latin typeface="Arial Unicode MS" pitchFamily="34" charset="-128"/>
              </a:defRPr>
            </a:lvl1pPr>
          </a:lstStyle>
          <a:p>
            <a:pPr>
              <a:defRPr/>
            </a:pPr>
            <a:fld id="{413B4045-63A9-4ABA-BD73-CF82A1654B7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 Unicode MS" pitchFamily="34" charset="-128"/>
          <a:ea typeface="Arial Unicode MS" pitchFamily="34" charset="-128"/>
          <a:cs typeface="Arial Unicode MS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 Unicode MS" pitchFamily="34" charset="-128"/>
          <a:ea typeface="Arial Unicode MS" pitchFamily="34" charset="-128"/>
          <a:cs typeface="Arial Unicode MS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 Unicode MS" pitchFamily="34" charset="-128"/>
          <a:ea typeface="Arial Unicode MS" pitchFamily="34" charset="-128"/>
          <a:cs typeface="Arial Unicode MS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 Unicode MS" pitchFamily="34" charset="-128"/>
          <a:ea typeface="Arial Unicode MS" pitchFamily="34" charset="-128"/>
          <a:cs typeface="Arial Unicode MS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 Unicode MS" pitchFamily="34" charset="-128"/>
          <a:ea typeface="Arial Unicode MS" pitchFamily="34" charset="-128"/>
          <a:cs typeface="Arial Unicode MS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 Unicode MS" pitchFamily="34" charset="-128"/>
          <a:ea typeface="Arial Unicode MS" pitchFamily="34" charset="-128"/>
          <a:cs typeface="Arial Unicode MS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 Unicode MS" pitchFamily="34" charset="-128"/>
          <a:ea typeface="Arial Unicode MS" pitchFamily="34" charset="-128"/>
          <a:cs typeface="Arial Unicode MS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 Unicode MS" pitchFamily="34" charset="-128"/>
          <a:ea typeface="Arial Unicode MS" pitchFamily="34" charset="-128"/>
          <a:cs typeface="Arial Unicode MS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548680"/>
            <a:ext cx="8713787" cy="3848249"/>
          </a:xfrm>
          <a:noFill/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endParaRPr lang="it-IT" sz="2000" i="1" dirty="0" smtClean="0">
              <a:solidFill>
                <a:schemeClr val="accent2"/>
              </a:solidFill>
            </a:endParaRPr>
          </a:p>
          <a:p>
            <a:pPr algn="ctr">
              <a:buFontTx/>
              <a:buNone/>
            </a:pPr>
            <a:endParaRPr lang="it-IT" sz="2400" dirty="0" smtClean="0">
              <a:solidFill>
                <a:srgbClr val="FF0000"/>
              </a:solidFill>
            </a:endParaRPr>
          </a:p>
          <a:p>
            <a:pPr algn="ctr">
              <a:buFontTx/>
              <a:buNone/>
            </a:pPr>
            <a:endParaRPr lang="it-IT" sz="2400" dirty="0" smtClean="0">
              <a:solidFill>
                <a:srgbClr val="FF0000"/>
              </a:solidFill>
            </a:endParaRPr>
          </a:p>
          <a:p>
            <a:pPr algn="ctr">
              <a:buFontTx/>
              <a:buNone/>
            </a:pPr>
            <a:endParaRPr lang="it-IT" sz="2400" dirty="0" smtClean="0">
              <a:solidFill>
                <a:srgbClr val="FF0000"/>
              </a:solidFill>
            </a:endParaRPr>
          </a:p>
          <a:p>
            <a:pPr algn="ctr">
              <a:buFontTx/>
              <a:buNone/>
            </a:pPr>
            <a:endParaRPr lang="it-IT" sz="2400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it-IT" sz="2400" dirty="0" smtClean="0"/>
              <a:t>MASTER di 1° livello in</a:t>
            </a:r>
          </a:p>
          <a:p>
            <a:pPr algn="ctr">
              <a:buNone/>
            </a:pPr>
            <a:endParaRPr lang="it-IT" sz="2400" dirty="0"/>
          </a:p>
          <a:p>
            <a:pPr algn="ctr">
              <a:buNone/>
            </a:pPr>
            <a:r>
              <a:rPr lang="it-IT" sz="2400" dirty="0" smtClean="0"/>
              <a:t> </a:t>
            </a:r>
            <a:r>
              <a:rPr lang="it-IT" sz="2400" b="1" dirty="0" smtClean="0"/>
              <a:t>Economia Management e </a:t>
            </a:r>
            <a:r>
              <a:rPr lang="it-IT" sz="2400" b="1" dirty="0" err="1" smtClean="0"/>
              <a:t>Digital</a:t>
            </a:r>
            <a:r>
              <a:rPr lang="it-IT" sz="2400" b="1" dirty="0" smtClean="0"/>
              <a:t> </a:t>
            </a:r>
            <a:r>
              <a:rPr lang="it-IT" sz="2400" b="1" dirty="0" err="1" smtClean="0"/>
              <a:t>Innovation</a:t>
            </a:r>
            <a:r>
              <a:rPr lang="it-IT" sz="2400" b="1" dirty="0" smtClean="0"/>
              <a:t> per il Turismo</a:t>
            </a:r>
            <a:endParaRPr lang="it-IT" sz="2400" dirty="0" smtClean="0"/>
          </a:p>
          <a:p>
            <a:pPr algn="ctr">
              <a:buNone/>
            </a:pPr>
            <a:endParaRPr lang="it-IT" sz="2000" i="1" dirty="0" smtClean="0"/>
          </a:p>
          <a:p>
            <a:pPr algn="ctr">
              <a:buNone/>
            </a:pPr>
            <a:endParaRPr lang="it-IT" sz="2000" i="1" dirty="0"/>
          </a:p>
          <a:p>
            <a:pPr algn="ctr">
              <a:buNone/>
            </a:pPr>
            <a:r>
              <a:rPr lang="it-IT" sz="2000" i="1" dirty="0" smtClean="0"/>
              <a:t>6° edizione </a:t>
            </a:r>
            <a:r>
              <a:rPr lang="it-IT" sz="2000" i="1" dirty="0" err="1" smtClean="0"/>
              <a:t>a.a.</a:t>
            </a:r>
            <a:r>
              <a:rPr lang="it-IT" sz="2000" i="1" dirty="0" smtClean="0"/>
              <a:t> 2018-2019</a:t>
            </a:r>
          </a:p>
          <a:p>
            <a:pPr algn="ctr">
              <a:buFontTx/>
              <a:buNone/>
            </a:pPr>
            <a:endParaRPr lang="it-IT" sz="2400" dirty="0" smtClean="0"/>
          </a:p>
          <a:p>
            <a:pPr algn="ctr">
              <a:buFontTx/>
              <a:buNone/>
            </a:pPr>
            <a:endParaRPr lang="it-IT" sz="2400" dirty="0" smtClean="0"/>
          </a:p>
          <a:p>
            <a:pPr algn="ctr">
              <a:buNone/>
            </a:pPr>
            <a:endParaRPr lang="it-IT" sz="1800" dirty="0" smtClean="0"/>
          </a:p>
          <a:p>
            <a:pPr algn="ctr">
              <a:buNone/>
            </a:pPr>
            <a:endParaRPr lang="it-IT" sz="1800" dirty="0" smtClean="0"/>
          </a:p>
          <a:p>
            <a:pPr algn="ctr">
              <a:buFontTx/>
              <a:buNone/>
            </a:pPr>
            <a:endParaRPr lang="it-IT" sz="2400" dirty="0" smtClean="0"/>
          </a:p>
          <a:p>
            <a:pPr algn="ctr">
              <a:buFontTx/>
              <a:buNone/>
            </a:pPr>
            <a:endParaRPr lang="it-IT" sz="2400" dirty="0" smtClean="0"/>
          </a:p>
          <a:p>
            <a:pPr algn="ctr">
              <a:buFontTx/>
              <a:buNone/>
            </a:pPr>
            <a:endParaRPr lang="it-IT" sz="2400" dirty="0" smtClean="0"/>
          </a:p>
          <a:p>
            <a:pPr algn="ctr">
              <a:buFontTx/>
              <a:buNone/>
            </a:pPr>
            <a:endParaRPr lang="it-IT" sz="2000" i="1" dirty="0" smtClean="0">
              <a:solidFill>
                <a:schemeClr val="accent2"/>
              </a:solidFill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it-IT" sz="2200" dirty="0" smtClean="0"/>
          </a:p>
          <a:p>
            <a:pPr algn="ctr">
              <a:lnSpc>
                <a:spcPct val="80000"/>
              </a:lnSpc>
              <a:buFontTx/>
              <a:buNone/>
            </a:pPr>
            <a:endParaRPr lang="it-IT" sz="2200" dirty="0" smtClean="0"/>
          </a:p>
          <a:p>
            <a:pPr algn="ctr">
              <a:lnSpc>
                <a:spcPct val="80000"/>
              </a:lnSpc>
              <a:buFontTx/>
              <a:buNone/>
            </a:pPr>
            <a:endParaRPr lang="it-IT" sz="2200" dirty="0" smtClean="0"/>
          </a:p>
          <a:p>
            <a:pPr algn="ctr">
              <a:lnSpc>
                <a:spcPct val="80000"/>
              </a:lnSpc>
              <a:buFontTx/>
              <a:buNone/>
            </a:pPr>
            <a:endParaRPr lang="it-IT" sz="1600" dirty="0" smtClean="0"/>
          </a:p>
          <a:p>
            <a:pPr algn="ctr">
              <a:lnSpc>
                <a:spcPct val="80000"/>
              </a:lnSpc>
              <a:buFontTx/>
              <a:buNone/>
            </a:pPr>
            <a:endParaRPr lang="it-IT" sz="1200" dirty="0" smtClean="0">
              <a:solidFill>
                <a:srgbClr val="FF0000"/>
              </a:solidFill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it-IT" sz="1200" dirty="0" smtClean="0"/>
          </a:p>
          <a:p>
            <a:pPr algn="ctr">
              <a:lnSpc>
                <a:spcPct val="80000"/>
              </a:lnSpc>
              <a:buFontTx/>
              <a:buNone/>
            </a:pPr>
            <a:endParaRPr lang="it-IT" sz="1400" dirty="0" smtClean="0"/>
          </a:p>
          <a:p>
            <a:pPr algn="ctr">
              <a:lnSpc>
                <a:spcPct val="80000"/>
              </a:lnSpc>
              <a:buFontTx/>
              <a:buNone/>
            </a:pPr>
            <a:endParaRPr lang="it-IT" sz="1400" dirty="0" smtClean="0"/>
          </a:p>
        </p:txBody>
      </p:sp>
      <p:sp>
        <p:nvSpPr>
          <p:cNvPr id="2051" name="Line 3"/>
          <p:cNvSpPr>
            <a:spLocks noChangeShapeType="1"/>
          </p:cNvSpPr>
          <p:nvPr/>
        </p:nvSpPr>
        <p:spPr bwMode="auto">
          <a:xfrm>
            <a:off x="403225" y="2333625"/>
            <a:ext cx="84248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052" name="Line 4"/>
          <p:cNvSpPr>
            <a:spLocks noChangeShapeType="1"/>
          </p:cNvSpPr>
          <p:nvPr/>
        </p:nvSpPr>
        <p:spPr bwMode="auto">
          <a:xfrm>
            <a:off x="468313" y="5445224"/>
            <a:ext cx="84248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pic>
        <p:nvPicPr>
          <p:cNvPr id="5120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008" y="188640"/>
            <a:ext cx="8964488" cy="1042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7"/>
          <p:cNvSpPr txBox="1">
            <a:spLocks noChangeArrowheads="1"/>
          </p:cNvSpPr>
          <p:nvPr/>
        </p:nvSpPr>
        <p:spPr bwMode="auto">
          <a:xfrm>
            <a:off x="323528" y="908050"/>
            <a:ext cx="8497639" cy="511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algn="ctr"/>
            <a:endParaRPr lang="it-IT" dirty="0" smtClean="0">
              <a:latin typeface="+mn-lt"/>
            </a:endParaRPr>
          </a:p>
          <a:p>
            <a:pPr marL="273050" indent="-273050" algn="ctr"/>
            <a:endParaRPr lang="it-IT" dirty="0" smtClean="0">
              <a:latin typeface="+mn-lt"/>
            </a:endParaRPr>
          </a:p>
          <a:p>
            <a:pPr marL="273050" indent="-273050" algn="ctr"/>
            <a:endParaRPr lang="it-IT" dirty="0" smtClean="0">
              <a:latin typeface="+mn-lt"/>
            </a:endParaRPr>
          </a:p>
          <a:p>
            <a:pPr marL="273050" indent="-273050" algn="ctr"/>
            <a:endParaRPr lang="it-IT" dirty="0" smtClean="0">
              <a:latin typeface="+mn-lt"/>
            </a:endParaRPr>
          </a:p>
          <a:p>
            <a:pPr marL="273050" indent="-273050" algn="ctr"/>
            <a:endParaRPr lang="it-IT" dirty="0" smtClean="0">
              <a:latin typeface="+mn-lt"/>
            </a:endParaRPr>
          </a:p>
          <a:p>
            <a:pPr marL="273050" indent="-273050" algn="ctr"/>
            <a:endParaRPr lang="it-IT" dirty="0" smtClean="0">
              <a:latin typeface="+mn-lt"/>
            </a:endParaRPr>
          </a:p>
          <a:p>
            <a:pPr marL="273050" indent="-273050" algn="ctr"/>
            <a:r>
              <a:rPr lang="it-IT" b="1" dirty="0" smtClean="0">
                <a:latin typeface="+mn-lt"/>
              </a:rPr>
              <a:t>Contatti:</a:t>
            </a:r>
          </a:p>
          <a:p>
            <a:pPr marL="273050" indent="-273050" algn="ctr"/>
            <a:endParaRPr lang="it-IT" b="1" dirty="0" smtClean="0">
              <a:latin typeface="+mn-lt"/>
            </a:endParaRPr>
          </a:p>
          <a:p>
            <a:pPr marL="273050" indent="-273050" algn="ctr"/>
            <a:r>
              <a:rPr lang="it-IT" dirty="0" smtClean="0">
                <a:latin typeface="+mn-lt"/>
              </a:rPr>
              <a:t>Prof. Lorenzo Gai</a:t>
            </a:r>
          </a:p>
          <a:p>
            <a:pPr marL="273050" indent="-273050" algn="ctr"/>
            <a:r>
              <a:rPr lang="it-IT" dirty="0" smtClean="0">
                <a:latin typeface="+mn-lt"/>
              </a:rPr>
              <a:t>lorenzo.gai@unifi.it</a:t>
            </a:r>
          </a:p>
          <a:p>
            <a:pPr marL="273050" indent="-273050" algn="ctr"/>
            <a:endParaRPr lang="it-IT" dirty="0" smtClean="0">
              <a:latin typeface="+mn-lt"/>
            </a:endParaRPr>
          </a:p>
          <a:p>
            <a:pPr marL="273050" indent="-273050" algn="ctr"/>
            <a:endParaRPr lang="it-IT" dirty="0" smtClean="0">
              <a:latin typeface="+mn-lt"/>
            </a:endParaRPr>
          </a:p>
          <a:p>
            <a:pPr marL="273050" indent="-273050" algn="ctr"/>
            <a:r>
              <a:rPr lang="it-IT" dirty="0" smtClean="0">
                <a:latin typeface="+mn-lt"/>
              </a:rPr>
              <a:t>Dott.ssa Beatrice </a:t>
            </a:r>
            <a:r>
              <a:rPr lang="it-IT" dirty="0" err="1" smtClean="0">
                <a:latin typeface="+mn-lt"/>
              </a:rPr>
              <a:t>Vannini</a:t>
            </a:r>
            <a:endParaRPr lang="it-IT" dirty="0" smtClean="0">
              <a:latin typeface="+mn-lt"/>
            </a:endParaRPr>
          </a:p>
          <a:p>
            <a:pPr marL="273050" indent="-273050" algn="ctr"/>
            <a:r>
              <a:rPr lang="it-IT" dirty="0" smtClean="0">
                <a:latin typeface="+mn-lt"/>
              </a:rPr>
              <a:t>beatricevannini@gmail.com</a:t>
            </a:r>
          </a:p>
          <a:p>
            <a:pPr marL="273050" indent="-273050" algn="ctr"/>
            <a:endParaRPr lang="it-IT" dirty="0" smtClean="0">
              <a:latin typeface="+mn-lt"/>
            </a:endParaRPr>
          </a:p>
          <a:p>
            <a:pPr marL="273050" indent="-273050" algn="ctr"/>
            <a:endParaRPr lang="it-IT" dirty="0">
              <a:latin typeface="+mn-lt"/>
            </a:endParaRPr>
          </a:p>
          <a:p>
            <a:pPr marL="273050" indent="-273050" algn="ctr"/>
            <a:endParaRPr lang="it-IT" dirty="0" smtClean="0">
              <a:latin typeface="+mn-lt"/>
            </a:endParaRPr>
          </a:p>
          <a:p>
            <a:pPr marL="273050" indent="-273050" algn="ctr"/>
            <a:endParaRPr lang="it-IT" dirty="0" smtClean="0">
              <a:latin typeface="+mn-lt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008" y="188640"/>
            <a:ext cx="8964488" cy="1042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6280218"/>
            <a:ext cx="4248472" cy="494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Slide Number Placeholder 4"/>
          <p:cNvSpPr txBox="1">
            <a:spLocks noGrp="1"/>
          </p:cNvSpPr>
          <p:nvPr/>
        </p:nvSpPr>
        <p:spPr bwMode="auto">
          <a:xfrm>
            <a:off x="7164288" y="6392565"/>
            <a:ext cx="1905000" cy="2047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rtl="1">
              <a:defRPr/>
            </a:pPr>
            <a:fld id="{2E50AA8B-9CDB-4BBA-9722-FE35A4459671}" type="slidenum">
              <a:rPr lang="it-IT" sz="1000">
                <a:latin typeface="+mn-lt"/>
                <a:ea typeface="+mn-ea"/>
                <a:cs typeface="+mn-cs"/>
              </a:rPr>
              <a:pPr algn="r" rtl="1">
                <a:defRPr/>
              </a:pPr>
              <a:t>2</a:t>
            </a:fld>
            <a:endParaRPr lang="it-IT" sz="1000" dirty="0">
              <a:latin typeface="+mn-lt"/>
              <a:ea typeface="+mn-ea"/>
              <a:cs typeface="+mn-cs"/>
            </a:endParaRPr>
          </a:p>
        </p:txBody>
      </p:sp>
      <p:sp>
        <p:nvSpPr>
          <p:cNvPr id="26627" name="Line 3"/>
          <p:cNvSpPr>
            <a:spLocks noChangeShapeType="1"/>
          </p:cNvSpPr>
          <p:nvPr/>
        </p:nvSpPr>
        <p:spPr bwMode="auto">
          <a:xfrm>
            <a:off x="179388" y="836613"/>
            <a:ext cx="8604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79388" y="57150"/>
            <a:ext cx="8134350" cy="779463"/>
          </a:xfrm>
          <a:noFill/>
          <a:ln>
            <a:solidFill>
              <a:srgbClr val="000099"/>
            </a:solidFill>
          </a:ln>
        </p:spPr>
        <p:txBody>
          <a:bodyPr/>
          <a:lstStyle/>
          <a:p>
            <a:pPr algn="l" eaLnBrk="1" hangingPunct="1"/>
            <a:r>
              <a:rPr lang="it-IT" sz="2200" dirty="0" smtClean="0">
                <a:solidFill>
                  <a:schemeClr val="accent2"/>
                </a:solidFill>
              </a:rPr>
              <a:t>Gli obiettivi del Master </a:t>
            </a:r>
            <a:br>
              <a:rPr lang="it-IT" sz="2200" dirty="0" smtClean="0">
                <a:solidFill>
                  <a:schemeClr val="accent2"/>
                </a:solidFill>
              </a:rPr>
            </a:br>
            <a:endParaRPr lang="it-IT" sz="1800" i="1" dirty="0" smtClean="0">
              <a:solidFill>
                <a:schemeClr val="accent2"/>
              </a:solidFill>
            </a:endParaRPr>
          </a:p>
        </p:txBody>
      </p:sp>
      <p:sp>
        <p:nvSpPr>
          <p:cNvPr id="7" name="Rectangle 17"/>
          <p:cNvSpPr txBox="1">
            <a:spLocks noChangeArrowheads="1"/>
          </p:cNvSpPr>
          <p:nvPr/>
        </p:nvSpPr>
        <p:spPr bwMode="auto">
          <a:xfrm>
            <a:off x="179388" y="1025811"/>
            <a:ext cx="8640763" cy="511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55600" indent="-355600">
              <a:spcBef>
                <a:spcPct val="20000"/>
              </a:spcBef>
              <a:buFont typeface="Arial Unicode MS" pitchFamily="34" charset="-128"/>
              <a:buChar char="─"/>
              <a:tabLst>
                <a:tab pos="5380038" algn="l"/>
              </a:tabLst>
              <a:defRPr/>
            </a:pPr>
            <a:endParaRPr lang="it-IT" kern="0" dirty="0" smtClean="0">
              <a:latin typeface="+mn-lt"/>
              <a:ea typeface="+mn-ea"/>
              <a:cs typeface="+mn-cs"/>
            </a:endParaRPr>
          </a:p>
          <a:p>
            <a:pPr marL="355600" indent="-355600">
              <a:spcBef>
                <a:spcPct val="20000"/>
              </a:spcBef>
              <a:buFont typeface="Arial Unicode MS" pitchFamily="34" charset="-128"/>
              <a:buChar char="─"/>
              <a:tabLst>
                <a:tab pos="5380038" algn="l"/>
              </a:tabLst>
              <a:defRPr/>
            </a:pPr>
            <a:r>
              <a:rPr lang="it-IT" kern="0" dirty="0" smtClean="0">
                <a:latin typeface="+mn-lt"/>
                <a:ea typeface="+mn-ea"/>
                <a:cs typeface="+mn-cs"/>
              </a:rPr>
              <a:t>Il Master in Economia Management e </a:t>
            </a:r>
            <a:r>
              <a:rPr lang="it-IT" kern="0" dirty="0" err="1" smtClean="0">
                <a:latin typeface="+mn-lt"/>
                <a:ea typeface="+mn-ea"/>
                <a:cs typeface="+mn-cs"/>
              </a:rPr>
              <a:t>Digital</a:t>
            </a:r>
            <a:r>
              <a:rPr lang="it-IT" kern="0" dirty="0" smtClean="0">
                <a:latin typeface="+mn-lt"/>
                <a:ea typeface="+mn-ea"/>
                <a:cs typeface="+mn-cs"/>
              </a:rPr>
              <a:t> </a:t>
            </a:r>
            <a:r>
              <a:rPr lang="it-IT" kern="0" dirty="0" err="1" smtClean="0">
                <a:latin typeface="+mn-lt"/>
                <a:ea typeface="+mn-ea"/>
                <a:cs typeface="+mn-cs"/>
              </a:rPr>
              <a:t>Innovation</a:t>
            </a:r>
            <a:r>
              <a:rPr lang="it-IT" kern="0" dirty="0" smtClean="0">
                <a:latin typeface="+mn-lt"/>
                <a:ea typeface="+mn-ea"/>
                <a:cs typeface="+mn-cs"/>
              </a:rPr>
              <a:t> per il Turismo istituito dall’Università degli Studi di Firenze:</a:t>
            </a:r>
          </a:p>
          <a:p>
            <a:pPr marL="355600" indent="-355600">
              <a:spcBef>
                <a:spcPct val="20000"/>
              </a:spcBef>
              <a:buFont typeface="Arial Unicode MS" pitchFamily="34" charset="-128"/>
              <a:buChar char="─"/>
              <a:tabLst>
                <a:tab pos="5380038" algn="l"/>
              </a:tabLst>
              <a:defRPr/>
            </a:pPr>
            <a:endParaRPr lang="it-IT" kern="0" dirty="0" smtClean="0">
              <a:latin typeface="+mn-lt"/>
              <a:ea typeface="+mn-ea"/>
              <a:cs typeface="+mn-cs"/>
            </a:endParaRPr>
          </a:p>
          <a:p>
            <a:pPr marL="812800" lvl="1" indent="-355600">
              <a:spcBef>
                <a:spcPct val="20000"/>
              </a:spcBef>
              <a:buFont typeface="Arial" pitchFamily="34" charset="0"/>
              <a:buChar char="•"/>
              <a:tabLst>
                <a:tab pos="5380038" algn="l"/>
              </a:tabLst>
              <a:defRPr/>
            </a:pPr>
            <a:r>
              <a:rPr lang="it-IT" dirty="0" smtClean="0">
                <a:latin typeface="+mj-lt"/>
              </a:rPr>
              <a:t>offre agli studenti e a coloro che già operano nel settore turistico nuovi strumenti manageriali e innovative competenze professionali atti a garantire efficacia a tutte le iniziative adottate in ambito turistico</a:t>
            </a:r>
            <a:r>
              <a:rPr lang="it-IT" kern="0" dirty="0" smtClean="0">
                <a:latin typeface="+mj-lt"/>
                <a:ea typeface="+mn-ea"/>
                <a:cs typeface="+mn-cs"/>
              </a:rPr>
              <a:t>;</a:t>
            </a:r>
          </a:p>
          <a:p>
            <a:pPr marL="812800" lvl="1" indent="-355600">
              <a:spcBef>
                <a:spcPct val="20000"/>
              </a:spcBef>
              <a:buFont typeface="Arial" pitchFamily="34" charset="0"/>
              <a:buChar char="•"/>
              <a:tabLst>
                <a:tab pos="5380038" algn="l"/>
              </a:tabLst>
              <a:defRPr/>
            </a:pPr>
            <a:endParaRPr lang="it-IT" kern="0" dirty="0" smtClean="0">
              <a:latin typeface="+mj-lt"/>
              <a:ea typeface="+mn-ea"/>
              <a:cs typeface="+mn-cs"/>
            </a:endParaRPr>
          </a:p>
          <a:p>
            <a:pPr marL="812800" lvl="1" indent="-355600">
              <a:spcBef>
                <a:spcPct val="20000"/>
              </a:spcBef>
              <a:buFont typeface="Arial" pitchFamily="34" charset="0"/>
              <a:buChar char="•"/>
              <a:tabLst>
                <a:tab pos="5380038" algn="l"/>
              </a:tabLst>
              <a:defRPr/>
            </a:pPr>
            <a:r>
              <a:rPr lang="it-IT" dirty="0" smtClean="0">
                <a:latin typeface="+mj-lt"/>
              </a:rPr>
              <a:t>affronta aspetti legati al tema delle nuove tecnologie applicate al turismo</a:t>
            </a:r>
            <a:r>
              <a:rPr lang="it-IT" kern="0" dirty="0" smtClean="0">
                <a:latin typeface="+mj-lt"/>
                <a:ea typeface="+mn-ea"/>
                <a:cs typeface="+mn-cs"/>
              </a:rPr>
              <a:t>; </a:t>
            </a:r>
          </a:p>
          <a:p>
            <a:pPr marL="812800" lvl="1" indent="-355600">
              <a:spcBef>
                <a:spcPct val="20000"/>
              </a:spcBef>
              <a:buFont typeface="Arial" pitchFamily="34" charset="0"/>
              <a:buChar char="•"/>
              <a:tabLst>
                <a:tab pos="5380038" algn="l"/>
              </a:tabLst>
              <a:defRPr/>
            </a:pPr>
            <a:endParaRPr lang="it-IT" kern="0" dirty="0" smtClean="0">
              <a:latin typeface="+mj-lt"/>
              <a:ea typeface="+mn-ea"/>
              <a:cs typeface="+mn-cs"/>
            </a:endParaRPr>
          </a:p>
          <a:p>
            <a:pPr marL="812800" lvl="1" indent="-355600">
              <a:spcBef>
                <a:spcPct val="20000"/>
              </a:spcBef>
              <a:buFont typeface="Arial" pitchFamily="34" charset="0"/>
              <a:buChar char="•"/>
              <a:tabLst>
                <a:tab pos="5380038" algn="l"/>
              </a:tabLst>
              <a:defRPr/>
            </a:pPr>
            <a:r>
              <a:rPr lang="it-IT" dirty="0" smtClean="0">
                <a:latin typeface="+mj-lt"/>
              </a:rPr>
              <a:t>fornisce gli strumenti teorici e pratici volti ad acquisire la capacità di ideare e gestire con efficacia contenuti e piattaforme web nella promozione turistica.</a:t>
            </a:r>
            <a:endParaRPr lang="it-IT" sz="1600" kern="0" dirty="0"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Line 3"/>
          <p:cNvSpPr>
            <a:spLocks noChangeShapeType="1"/>
          </p:cNvSpPr>
          <p:nvPr/>
        </p:nvSpPr>
        <p:spPr bwMode="auto">
          <a:xfrm>
            <a:off x="179388" y="836613"/>
            <a:ext cx="8604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79388" y="57150"/>
            <a:ext cx="8134350" cy="779463"/>
          </a:xfrm>
          <a:noFill/>
          <a:ln>
            <a:solidFill>
              <a:srgbClr val="000099"/>
            </a:solidFill>
          </a:ln>
        </p:spPr>
        <p:txBody>
          <a:bodyPr/>
          <a:lstStyle/>
          <a:p>
            <a:pPr algn="l" eaLnBrk="1" hangingPunct="1"/>
            <a:r>
              <a:rPr lang="it-IT" sz="2200" dirty="0" smtClean="0">
                <a:solidFill>
                  <a:schemeClr val="accent2"/>
                </a:solidFill>
              </a:rPr>
              <a:t>Didattica</a:t>
            </a:r>
            <a:br>
              <a:rPr lang="it-IT" sz="2200" dirty="0" smtClean="0">
                <a:solidFill>
                  <a:schemeClr val="accent2"/>
                </a:solidFill>
              </a:rPr>
            </a:br>
            <a:r>
              <a:rPr lang="it-IT" sz="1800" i="1" dirty="0" smtClean="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7" name="Rectangle 17"/>
          <p:cNvSpPr txBox="1">
            <a:spLocks noChangeArrowheads="1"/>
          </p:cNvSpPr>
          <p:nvPr/>
        </p:nvSpPr>
        <p:spPr bwMode="auto">
          <a:xfrm>
            <a:off x="251521" y="836712"/>
            <a:ext cx="8280920" cy="511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55600" indent="-355600">
              <a:spcBef>
                <a:spcPct val="20000"/>
              </a:spcBef>
              <a:buFont typeface="Arial Unicode MS" pitchFamily="34" charset="-128"/>
              <a:buChar char="─"/>
              <a:tabLst>
                <a:tab pos="5380038" algn="l"/>
              </a:tabLst>
              <a:defRPr/>
            </a:pPr>
            <a:endParaRPr lang="it-IT" kern="0" dirty="0" smtClean="0">
              <a:latin typeface="+mn-lt"/>
              <a:ea typeface="+mn-ea"/>
              <a:cs typeface="+mn-cs"/>
            </a:endParaRPr>
          </a:p>
          <a:p>
            <a:pPr marL="355600" indent="-355600" algn="just">
              <a:spcBef>
                <a:spcPct val="20000"/>
              </a:spcBef>
              <a:buFont typeface="Arial Unicode MS" pitchFamily="34" charset="-128"/>
              <a:buChar char="─"/>
              <a:tabLst>
                <a:tab pos="5380038" algn="l"/>
              </a:tabLst>
              <a:defRPr/>
            </a:pPr>
            <a:endParaRPr lang="it-IT" kern="0" dirty="0" smtClean="0">
              <a:latin typeface="+mn-lt"/>
              <a:ea typeface="+mn-ea"/>
              <a:cs typeface="+mn-cs"/>
            </a:endParaRPr>
          </a:p>
          <a:p>
            <a:pPr marL="355600" indent="-355600" algn="just">
              <a:spcBef>
                <a:spcPct val="20000"/>
              </a:spcBef>
              <a:buFont typeface="Arial Unicode MS" pitchFamily="34" charset="-128"/>
              <a:buChar char="─"/>
              <a:tabLst>
                <a:tab pos="5380038" algn="l"/>
              </a:tabLst>
              <a:defRPr/>
            </a:pPr>
            <a:r>
              <a:rPr lang="it-IT" kern="0" dirty="0" smtClean="0">
                <a:latin typeface="+mn-lt"/>
                <a:ea typeface="+mn-ea"/>
                <a:cs typeface="+mn-cs"/>
              </a:rPr>
              <a:t>Il </a:t>
            </a:r>
            <a:r>
              <a:rPr lang="it-IT" b="1" kern="0" dirty="0" smtClean="0">
                <a:latin typeface="+mn-lt"/>
                <a:ea typeface="+mn-ea"/>
                <a:cs typeface="+mn-cs"/>
              </a:rPr>
              <a:t>taglio operativo della didattica </a:t>
            </a:r>
            <a:r>
              <a:rPr lang="it-IT" kern="0" dirty="0" smtClean="0">
                <a:latin typeface="+mn-lt"/>
                <a:ea typeface="+mn-ea"/>
                <a:cs typeface="+mn-cs"/>
              </a:rPr>
              <a:t>proposta è volto a facilitare l’accesso al mondo del lavoro anche in virtù dei legami stabiliti attraverso </a:t>
            </a:r>
            <a:r>
              <a:rPr lang="it-IT" b="1" kern="0" dirty="0" smtClean="0">
                <a:latin typeface="+mn-lt"/>
                <a:ea typeface="+mn-ea"/>
                <a:cs typeface="+mn-cs"/>
              </a:rPr>
              <a:t>convenzioni con primari operatori del settore</a:t>
            </a:r>
            <a:r>
              <a:rPr lang="it-IT" kern="0" dirty="0" smtClean="0">
                <a:latin typeface="+mn-lt"/>
                <a:ea typeface="+mn-ea"/>
                <a:cs typeface="+mn-cs"/>
              </a:rPr>
              <a:t>.</a:t>
            </a:r>
          </a:p>
          <a:p>
            <a:pPr marL="355600" indent="-355600" algn="just">
              <a:spcBef>
                <a:spcPct val="20000"/>
              </a:spcBef>
              <a:buFont typeface="Arial Unicode MS" pitchFamily="34" charset="-128"/>
              <a:buChar char="─"/>
              <a:tabLst>
                <a:tab pos="5380038" algn="l"/>
              </a:tabLst>
              <a:defRPr/>
            </a:pPr>
            <a:endParaRPr lang="it-IT" kern="0" dirty="0" smtClean="0">
              <a:latin typeface="+mn-lt"/>
              <a:ea typeface="+mn-ea"/>
              <a:cs typeface="+mn-cs"/>
            </a:endParaRPr>
          </a:p>
          <a:p>
            <a:pPr marL="355600" indent="-355600" algn="just">
              <a:spcBef>
                <a:spcPct val="20000"/>
              </a:spcBef>
              <a:buFont typeface="Arial Unicode MS" pitchFamily="34" charset="-128"/>
              <a:buChar char="─"/>
              <a:tabLst>
                <a:tab pos="5380038" algn="l"/>
              </a:tabLst>
              <a:defRPr/>
            </a:pPr>
            <a:r>
              <a:rPr lang="it-IT" kern="0" dirty="0" smtClean="0">
                <a:latin typeface="+mn-lt"/>
                <a:ea typeface="+mn-ea"/>
                <a:cs typeface="+mn-cs"/>
              </a:rPr>
              <a:t>Il piano formativo prevede l’offerta di </a:t>
            </a:r>
            <a:r>
              <a:rPr lang="it-IT" b="1" kern="0" dirty="0" smtClean="0">
                <a:latin typeface="+mn-lt"/>
                <a:ea typeface="+mn-ea"/>
                <a:cs typeface="+mn-cs"/>
              </a:rPr>
              <a:t>corsi fondamentali</a:t>
            </a:r>
            <a:r>
              <a:rPr lang="it-IT" kern="0" dirty="0" smtClean="0">
                <a:latin typeface="+mn-lt"/>
                <a:ea typeface="+mn-ea"/>
                <a:cs typeface="+mn-cs"/>
              </a:rPr>
              <a:t> e di </a:t>
            </a:r>
            <a:r>
              <a:rPr lang="it-IT" b="1" kern="0" dirty="0" smtClean="0">
                <a:latin typeface="+mn-lt"/>
                <a:ea typeface="+mn-ea"/>
                <a:cs typeface="+mn-cs"/>
              </a:rPr>
              <a:t>corsi di elevata specializzazione</a:t>
            </a:r>
            <a:r>
              <a:rPr lang="it-IT" kern="0" dirty="0" smtClean="0">
                <a:latin typeface="+mn-lt"/>
                <a:ea typeface="+mn-ea"/>
                <a:cs typeface="+mn-cs"/>
              </a:rPr>
              <a:t>, organizzati in sette moduli formativi (slide successive).</a:t>
            </a:r>
          </a:p>
          <a:p>
            <a:pPr marL="355600" indent="-355600" algn="just">
              <a:spcBef>
                <a:spcPct val="20000"/>
              </a:spcBef>
              <a:buFont typeface="Arial Unicode MS" pitchFamily="34" charset="-128"/>
              <a:buChar char="─"/>
              <a:tabLst>
                <a:tab pos="5380038" algn="l"/>
              </a:tabLst>
              <a:defRPr/>
            </a:pPr>
            <a:endParaRPr lang="it-IT" kern="0" dirty="0" smtClean="0">
              <a:latin typeface="+mn-lt"/>
              <a:ea typeface="+mn-ea"/>
              <a:cs typeface="+mn-cs"/>
            </a:endParaRPr>
          </a:p>
          <a:p>
            <a:pPr marL="355600" indent="-355600" algn="just">
              <a:spcBef>
                <a:spcPct val="20000"/>
              </a:spcBef>
              <a:buFont typeface="Arial Unicode MS" pitchFamily="34" charset="-128"/>
              <a:buChar char="─"/>
              <a:tabLst>
                <a:tab pos="5380038" algn="l"/>
              </a:tabLst>
              <a:defRPr/>
            </a:pPr>
            <a:r>
              <a:rPr lang="it-IT" kern="0" dirty="0" smtClean="0">
                <a:latin typeface="+mn-lt"/>
                <a:ea typeface="+mn-ea"/>
                <a:cs typeface="+mn-cs"/>
              </a:rPr>
              <a:t>Il Master prevede un totale di </a:t>
            </a:r>
            <a:r>
              <a:rPr lang="it-IT" b="1" kern="0" dirty="0" smtClean="0">
                <a:latin typeface="+mn-lt"/>
                <a:ea typeface="+mn-ea"/>
                <a:cs typeface="+mn-cs"/>
              </a:rPr>
              <a:t>270 ore di didattica frontale, erogate il giovedì pomeriggio e l’intera giornata del venerdì, da inizio dicembre a metà maggio</a:t>
            </a:r>
            <a:r>
              <a:rPr lang="it-IT" kern="0" dirty="0" smtClean="0">
                <a:latin typeface="+mn-lt"/>
                <a:ea typeface="+mn-ea"/>
                <a:cs typeface="+mn-cs"/>
              </a:rPr>
              <a:t>. Largo spazio verrà dedicato allo sviluppo di </a:t>
            </a:r>
            <a:r>
              <a:rPr lang="it-IT" b="1" kern="0" dirty="0" smtClean="0">
                <a:latin typeface="+mn-lt"/>
                <a:ea typeface="+mn-ea"/>
                <a:cs typeface="+mn-cs"/>
              </a:rPr>
              <a:t>project </a:t>
            </a:r>
            <a:r>
              <a:rPr lang="it-IT" b="1" kern="0" dirty="0" err="1" smtClean="0">
                <a:latin typeface="+mn-lt"/>
                <a:ea typeface="+mn-ea"/>
                <a:cs typeface="+mn-cs"/>
              </a:rPr>
              <a:t>works</a:t>
            </a:r>
            <a:r>
              <a:rPr lang="it-IT" b="1" kern="0" dirty="0" smtClean="0">
                <a:latin typeface="+mn-lt"/>
                <a:ea typeface="+mn-ea"/>
                <a:cs typeface="+mn-cs"/>
              </a:rPr>
              <a:t> </a:t>
            </a:r>
            <a:r>
              <a:rPr lang="it-IT" kern="0" dirty="0" smtClean="0">
                <a:latin typeface="+mn-lt"/>
                <a:ea typeface="+mn-ea"/>
                <a:cs typeface="+mn-cs"/>
              </a:rPr>
              <a:t>e allo svolgimento di </a:t>
            </a:r>
            <a:r>
              <a:rPr lang="it-IT" b="1" kern="0" dirty="0" smtClean="0">
                <a:latin typeface="+mn-lt"/>
                <a:ea typeface="+mn-ea"/>
                <a:cs typeface="+mn-cs"/>
              </a:rPr>
              <a:t>tirocini</a:t>
            </a:r>
            <a:r>
              <a:rPr lang="it-IT" kern="0" dirty="0" smtClean="0">
                <a:latin typeface="+mn-lt"/>
                <a:ea typeface="+mn-ea"/>
                <a:cs typeface="+mn-cs"/>
              </a:rPr>
              <a:t> presso enti, alberghi e altre istituzioni turistiche convenzionate. La durata del tirocinio sarà compresa tra 3 e 6 mesi.</a:t>
            </a:r>
          </a:p>
          <a:p>
            <a:pPr marL="355600" indent="-355600" algn="just">
              <a:spcBef>
                <a:spcPct val="20000"/>
              </a:spcBef>
              <a:buFont typeface="Arial Unicode MS" pitchFamily="34" charset="-128"/>
              <a:buChar char="─"/>
              <a:tabLst>
                <a:tab pos="5380038" algn="l"/>
              </a:tabLst>
              <a:defRPr/>
            </a:pPr>
            <a:endParaRPr lang="it-IT" kern="0" dirty="0" smtClean="0">
              <a:latin typeface="+mn-lt"/>
              <a:ea typeface="+mn-ea"/>
              <a:cs typeface="+mn-cs"/>
            </a:endParaRPr>
          </a:p>
        </p:txBody>
      </p:sp>
      <p:sp>
        <p:nvSpPr>
          <p:cNvPr id="35" name="Slide Number Placeholder 4"/>
          <p:cNvSpPr txBox="1">
            <a:spLocks noGrp="1"/>
          </p:cNvSpPr>
          <p:nvPr/>
        </p:nvSpPr>
        <p:spPr bwMode="auto">
          <a:xfrm>
            <a:off x="7164288" y="6392565"/>
            <a:ext cx="1905000" cy="2047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rtl="1">
              <a:defRPr/>
            </a:pPr>
            <a:fld id="{2E50AA8B-9CDB-4BBA-9722-FE35A4459671}" type="slidenum">
              <a:rPr lang="it-IT" sz="1000">
                <a:latin typeface="+mn-lt"/>
                <a:ea typeface="+mn-ea"/>
                <a:cs typeface="+mn-cs"/>
              </a:rPr>
              <a:pPr algn="r" rtl="1">
                <a:defRPr/>
              </a:pPr>
              <a:t>3</a:t>
            </a:fld>
            <a:endParaRPr lang="it-IT" sz="1000" dirty="0">
              <a:latin typeface="+mn-lt"/>
              <a:ea typeface="+mn-ea"/>
              <a:cs typeface="+mn-cs"/>
            </a:endParaRPr>
          </a:p>
        </p:txBody>
      </p:sp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6280218"/>
            <a:ext cx="4248472" cy="494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Line 3"/>
          <p:cNvSpPr>
            <a:spLocks noChangeShapeType="1"/>
          </p:cNvSpPr>
          <p:nvPr/>
        </p:nvSpPr>
        <p:spPr bwMode="auto">
          <a:xfrm>
            <a:off x="179388" y="836613"/>
            <a:ext cx="8604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79388" y="57150"/>
            <a:ext cx="8134350" cy="779463"/>
          </a:xfrm>
          <a:noFill/>
          <a:ln>
            <a:solidFill>
              <a:srgbClr val="000099"/>
            </a:solidFill>
          </a:ln>
        </p:spPr>
        <p:txBody>
          <a:bodyPr/>
          <a:lstStyle/>
          <a:p>
            <a:pPr algn="l" eaLnBrk="1" hangingPunct="1"/>
            <a:r>
              <a:rPr lang="it-IT" sz="2200" dirty="0" smtClean="0">
                <a:solidFill>
                  <a:schemeClr val="accent2"/>
                </a:solidFill>
              </a:rPr>
              <a:t>Didattica</a:t>
            </a:r>
            <a:br>
              <a:rPr lang="it-IT" sz="2200" dirty="0" smtClean="0">
                <a:solidFill>
                  <a:schemeClr val="accent2"/>
                </a:solidFill>
              </a:rPr>
            </a:br>
            <a:r>
              <a:rPr lang="it-IT" sz="1800" i="1" dirty="0" smtClean="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7" name="Rectangle 17"/>
          <p:cNvSpPr txBox="1">
            <a:spLocks noChangeArrowheads="1"/>
          </p:cNvSpPr>
          <p:nvPr/>
        </p:nvSpPr>
        <p:spPr bwMode="auto">
          <a:xfrm>
            <a:off x="251520" y="836712"/>
            <a:ext cx="8640763" cy="511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55600" indent="-355600">
              <a:spcBef>
                <a:spcPct val="20000"/>
              </a:spcBef>
              <a:buFont typeface="Arial Unicode MS" pitchFamily="34" charset="-128"/>
              <a:buChar char="─"/>
              <a:tabLst>
                <a:tab pos="5380038" algn="l"/>
              </a:tabLst>
              <a:defRPr/>
            </a:pPr>
            <a:endParaRPr lang="it-IT" kern="0" dirty="0" smtClean="0">
              <a:latin typeface="+mn-lt"/>
              <a:ea typeface="+mn-ea"/>
              <a:cs typeface="+mn-cs"/>
            </a:endParaRPr>
          </a:p>
          <a:p>
            <a:pPr marL="355600" indent="-355600">
              <a:spcBef>
                <a:spcPct val="20000"/>
              </a:spcBef>
              <a:buFont typeface="Arial Unicode MS" pitchFamily="34" charset="-128"/>
              <a:buChar char="─"/>
              <a:tabLst>
                <a:tab pos="5380038" algn="l"/>
              </a:tabLst>
              <a:defRPr/>
            </a:pPr>
            <a:endParaRPr lang="it-IT" kern="0" dirty="0" smtClean="0">
              <a:latin typeface="+mn-lt"/>
              <a:ea typeface="+mn-ea"/>
              <a:cs typeface="+mn-cs"/>
            </a:endParaRPr>
          </a:p>
          <a:p>
            <a:pPr marL="355600" indent="-355600">
              <a:spcBef>
                <a:spcPct val="20000"/>
              </a:spcBef>
              <a:buFont typeface="Arial Unicode MS" pitchFamily="34" charset="-128"/>
              <a:buChar char="─"/>
              <a:tabLst>
                <a:tab pos="5380038" algn="l"/>
              </a:tabLst>
              <a:defRPr/>
            </a:pPr>
            <a:r>
              <a:rPr lang="it-IT" b="1" kern="0" dirty="0">
                <a:latin typeface="+mn-lt"/>
                <a:ea typeface="+mn-ea"/>
                <a:cs typeface="+mn-cs"/>
              </a:rPr>
              <a:t>L</a:t>
            </a:r>
            <a:r>
              <a:rPr lang="it-IT" kern="0" dirty="0" smtClean="0">
                <a:latin typeface="+mn-lt"/>
                <a:ea typeface="+mn-ea"/>
                <a:cs typeface="+mn-cs"/>
              </a:rPr>
              <a:t>a sede di svolgimento dell’attività di didattica frontale sarà il </a:t>
            </a:r>
            <a:r>
              <a:rPr lang="it-IT" b="1" kern="0" dirty="0" smtClean="0">
                <a:latin typeface="+mn-lt"/>
                <a:ea typeface="+mn-ea"/>
                <a:cs typeface="+mn-cs"/>
              </a:rPr>
              <a:t>Polo Universitario di Firenze </a:t>
            </a:r>
            <a:r>
              <a:rPr lang="it-IT" kern="0" dirty="0" smtClean="0">
                <a:latin typeface="+mn-lt"/>
                <a:ea typeface="+mn-ea"/>
                <a:cs typeface="+mn-cs"/>
              </a:rPr>
              <a:t>– Dipartimento di Scienze per l’Economia e l’Impresa - Via delle Pandette, 9 – Tel. 055 2759681</a:t>
            </a:r>
          </a:p>
          <a:p>
            <a:pPr marL="355600" indent="-355600">
              <a:spcBef>
                <a:spcPct val="20000"/>
              </a:spcBef>
              <a:buFont typeface="Arial Unicode MS" pitchFamily="34" charset="-128"/>
              <a:buChar char="─"/>
              <a:tabLst>
                <a:tab pos="5380038" algn="l"/>
              </a:tabLst>
              <a:defRPr/>
            </a:pPr>
            <a:endParaRPr lang="it-IT" kern="0" dirty="0" smtClean="0">
              <a:latin typeface="+mn-lt"/>
              <a:ea typeface="+mn-ea"/>
              <a:cs typeface="+mn-cs"/>
            </a:endParaRPr>
          </a:p>
          <a:p>
            <a:pPr marL="355600" indent="-355600">
              <a:spcBef>
                <a:spcPct val="20000"/>
              </a:spcBef>
              <a:buFont typeface="Arial Unicode MS" pitchFamily="34" charset="-128"/>
              <a:buChar char="─"/>
              <a:tabLst>
                <a:tab pos="5380038" algn="l"/>
              </a:tabLst>
              <a:defRPr/>
            </a:pPr>
            <a:r>
              <a:rPr lang="it-IT" b="1" kern="0" dirty="0" smtClean="0">
                <a:latin typeface="+mn-lt"/>
                <a:ea typeface="+mn-ea"/>
                <a:cs typeface="+mn-cs"/>
              </a:rPr>
              <a:t>Requisito di accesso: laurea triennale (senza soglie di voto per l’ingresso)</a:t>
            </a:r>
          </a:p>
          <a:p>
            <a:pPr marL="355600" indent="-355600">
              <a:spcBef>
                <a:spcPct val="20000"/>
              </a:spcBef>
              <a:buFont typeface="Arial Unicode MS" pitchFamily="34" charset="-128"/>
              <a:buChar char="─"/>
              <a:tabLst>
                <a:tab pos="5380038" algn="l"/>
              </a:tabLst>
              <a:defRPr/>
            </a:pPr>
            <a:endParaRPr lang="it-IT" b="1" kern="0" dirty="0" smtClean="0">
              <a:latin typeface="+mn-lt"/>
              <a:ea typeface="+mn-ea"/>
              <a:cs typeface="+mn-cs"/>
            </a:endParaRPr>
          </a:p>
          <a:p>
            <a:pPr marL="355600" indent="-355600">
              <a:spcBef>
                <a:spcPct val="20000"/>
              </a:spcBef>
              <a:buFont typeface="Arial Unicode MS" pitchFamily="34" charset="-128"/>
              <a:buChar char="─"/>
              <a:tabLst>
                <a:tab pos="5380038" algn="l"/>
              </a:tabLst>
              <a:defRPr/>
            </a:pPr>
            <a:r>
              <a:rPr lang="it-IT" b="1" kern="0" dirty="0" smtClean="0">
                <a:latin typeface="+mn-lt"/>
                <a:ea typeface="+mn-ea"/>
                <a:cs typeface="+mn-cs"/>
              </a:rPr>
              <a:t>Costo di iscrizione: </a:t>
            </a:r>
            <a:r>
              <a:rPr lang="it-IT" kern="0" dirty="0" smtClean="0">
                <a:latin typeface="+mn-lt"/>
                <a:ea typeface="+mn-ea"/>
                <a:cs typeface="+mn-cs"/>
              </a:rPr>
              <a:t>€ 3.000,00</a:t>
            </a:r>
          </a:p>
          <a:p>
            <a:pPr marL="355600" indent="-355600">
              <a:spcBef>
                <a:spcPct val="20000"/>
              </a:spcBef>
              <a:buFont typeface="Arial Unicode MS" pitchFamily="34" charset="-128"/>
              <a:buChar char="─"/>
              <a:tabLst>
                <a:tab pos="5380038" algn="l"/>
              </a:tabLst>
              <a:defRPr/>
            </a:pPr>
            <a:endParaRPr lang="it-IT" b="1" kern="0" dirty="0">
              <a:latin typeface="+mn-lt"/>
              <a:ea typeface="+mn-ea"/>
              <a:cs typeface="+mn-cs"/>
            </a:endParaRPr>
          </a:p>
          <a:p>
            <a:pPr marL="355600" indent="-355600">
              <a:spcBef>
                <a:spcPct val="20000"/>
              </a:spcBef>
              <a:buFont typeface="Arial Unicode MS" pitchFamily="34" charset="-128"/>
              <a:buChar char="─"/>
              <a:tabLst>
                <a:tab pos="5380038" algn="l"/>
              </a:tabLst>
              <a:defRPr/>
            </a:pPr>
            <a:r>
              <a:rPr lang="it-IT" b="1" kern="0" dirty="0" smtClean="0">
                <a:latin typeface="+mn-lt"/>
                <a:ea typeface="+mn-ea"/>
                <a:cs typeface="+mn-cs"/>
              </a:rPr>
              <a:t>Il master è erogato in lingua italiana</a:t>
            </a:r>
          </a:p>
          <a:p>
            <a:pPr marL="355600" indent="-355600">
              <a:spcBef>
                <a:spcPct val="20000"/>
              </a:spcBef>
              <a:buFont typeface="Arial Unicode MS" pitchFamily="34" charset="-128"/>
              <a:buChar char="─"/>
              <a:tabLst>
                <a:tab pos="5380038" algn="l"/>
              </a:tabLst>
              <a:defRPr/>
            </a:pPr>
            <a:endParaRPr lang="it-IT" b="1" kern="0" dirty="0">
              <a:latin typeface="+mn-lt"/>
              <a:ea typeface="+mn-ea"/>
              <a:cs typeface="+mn-cs"/>
            </a:endParaRPr>
          </a:p>
          <a:p>
            <a:pPr marL="355600" indent="-355600">
              <a:spcBef>
                <a:spcPct val="20000"/>
              </a:spcBef>
              <a:buFont typeface="Arial Unicode MS" pitchFamily="34" charset="-128"/>
              <a:buChar char="─"/>
              <a:tabLst>
                <a:tab pos="5380038" algn="l"/>
              </a:tabLst>
              <a:defRPr/>
            </a:pPr>
            <a:r>
              <a:rPr lang="it-IT" b="1" kern="0" dirty="0" smtClean="0">
                <a:latin typeface="+mn-lt"/>
                <a:ea typeface="+mn-ea"/>
                <a:cs typeface="+mn-cs"/>
              </a:rPr>
              <a:t>Ulteriori informazioni </a:t>
            </a:r>
            <a:r>
              <a:rPr lang="it-IT" kern="0" dirty="0" smtClean="0">
                <a:latin typeface="+mn-lt"/>
                <a:ea typeface="+mn-ea"/>
                <a:cs typeface="+mn-cs"/>
              </a:rPr>
              <a:t>all’indirizzo: www.unifi.it&gt;Didattica&gt;Master&gt;Dipartimento di Scienze per l’Economia e l’Impresa&gt;Economia e management del turismo</a:t>
            </a:r>
          </a:p>
          <a:p>
            <a:pPr marL="355600" indent="-355600">
              <a:spcBef>
                <a:spcPct val="20000"/>
              </a:spcBef>
              <a:buFont typeface="Arial Unicode MS" pitchFamily="34" charset="-128"/>
              <a:buChar char="─"/>
              <a:tabLst>
                <a:tab pos="5380038" algn="l"/>
              </a:tabLst>
              <a:defRPr/>
            </a:pPr>
            <a:endParaRPr lang="it-IT" kern="0" dirty="0">
              <a:latin typeface="+mn-lt"/>
              <a:ea typeface="+mn-ea"/>
              <a:cs typeface="+mn-cs"/>
            </a:endParaRPr>
          </a:p>
        </p:txBody>
      </p:sp>
      <p:sp>
        <p:nvSpPr>
          <p:cNvPr id="35" name="Slide Number Placeholder 4"/>
          <p:cNvSpPr txBox="1">
            <a:spLocks noGrp="1"/>
          </p:cNvSpPr>
          <p:nvPr/>
        </p:nvSpPr>
        <p:spPr bwMode="auto">
          <a:xfrm>
            <a:off x="7164288" y="6392565"/>
            <a:ext cx="1905000" cy="2047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rtl="1">
              <a:defRPr/>
            </a:pPr>
            <a:fld id="{2E50AA8B-9CDB-4BBA-9722-FE35A4459671}" type="slidenum">
              <a:rPr lang="it-IT" sz="1000">
                <a:latin typeface="+mn-lt"/>
                <a:ea typeface="+mn-ea"/>
                <a:cs typeface="+mn-cs"/>
              </a:rPr>
              <a:pPr algn="r" rtl="1">
                <a:defRPr/>
              </a:pPr>
              <a:t>4</a:t>
            </a:fld>
            <a:endParaRPr lang="it-IT" sz="1000" dirty="0">
              <a:latin typeface="+mn-lt"/>
              <a:ea typeface="+mn-ea"/>
              <a:cs typeface="+mn-cs"/>
            </a:endParaRPr>
          </a:p>
        </p:txBody>
      </p:sp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6280218"/>
            <a:ext cx="4248472" cy="494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363305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Line 3"/>
          <p:cNvSpPr>
            <a:spLocks noChangeShapeType="1"/>
          </p:cNvSpPr>
          <p:nvPr/>
        </p:nvSpPr>
        <p:spPr bwMode="auto">
          <a:xfrm>
            <a:off x="179388" y="836613"/>
            <a:ext cx="8604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79388" y="57150"/>
            <a:ext cx="8134350" cy="779463"/>
          </a:xfrm>
          <a:solidFill>
            <a:schemeClr val="bg1"/>
          </a:solidFill>
          <a:ln>
            <a:solidFill>
              <a:srgbClr val="000099"/>
            </a:solidFill>
          </a:ln>
        </p:spPr>
        <p:txBody>
          <a:bodyPr/>
          <a:lstStyle/>
          <a:p>
            <a:pPr algn="l" eaLnBrk="1" hangingPunct="1"/>
            <a:r>
              <a:rPr lang="it-IT" sz="2200" dirty="0" smtClean="0">
                <a:solidFill>
                  <a:schemeClr val="accent2"/>
                </a:solidFill>
              </a:rPr>
              <a:t>Didattica</a:t>
            </a:r>
            <a:br>
              <a:rPr lang="it-IT" sz="2200" dirty="0" smtClean="0">
                <a:solidFill>
                  <a:schemeClr val="accent2"/>
                </a:solidFill>
              </a:rPr>
            </a:br>
            <a:r>
              <a:rPr lang="it-IT" sz="1800" dirty="0" smtClean="0">
                <a:solidFill>
                  <a:schemeClr val="accent2"/>
                </a:solidFill>
              </a:rPr>
              <a:t>-</a:t>
            </a:r>
            <a:r>
              <a:rPr lang="it-IT" sz="1800" i="1" dirty="0" smtClean="0">
                <a:solidFill>
                  <a:schemeClr val="accent2"/>
                </a:solidFill>
              </a:rPr>
              <a:t> Gli insegnamenti - </a:t>
            </a:r>
          </a:p>
        </p:txBody>
      </p:sp>
      <p:sp>
        <p:nvSpPr>
          <p:cNvPr id="26" name="Rettangolo 25"/>
          <p:cNvSpPr/>
          <p:nvPr/>
        </p:nvSpPr>
        <p:spPr>
          <a:xfrm>
            <a:off x="179512" y="974616"/>
            <a:ext cx="2555776" cy="101422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 smtClean="0"/>
              <a:t>Il business </a:t>
            </a:r>
            <a:r>
              <a:rPr lang="it-IT" sz="1600" dirty="0" err="1" smtClean="0"/>
              <a:t>plan</a:t>
            </a:r>
            <a:r>
              <a:rPr lang="it-IT" sz="1600" dirty="0" smtClean="0"/>
              <a:t> dell’impresa turistica e strumenti di accesso al credito</a:t>
            </a:r>
            <a:endParaRPr lang="it-IT" sz="1500" dirty="0">
              <a:solidFill>
                <a:schemeClr val="bg1"/>
              </a:solidFill>
            </a:endParaRPr>
          </a:p>
        </p:txBody>
      </p:sp>
      <p:sp>
        <p:nvSpPr>
          <p:cNvPr id="27" name="Rettangolo 26"/>
          <p:cNvSpPr/>
          <p:nvPr/>
        </p:nvSpPr>
        <p:spPr>
          <a:xfrm>
            <a:off x="179512" y="3559075"/>
            <a:ext cx="2555776" cy="72008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500" dirty="0" smtClean="0">
                <a:solidFill>
                  <a:schemeClr val="bg1"/>
                </a:solidFill>
              </a:rPr>
              <a:t>Organizzazione e gestione degli eventi</a:t>
            </a:r>
            <a:endParaRPr lang="it-IT" sz="1500" dirty="0">
              <a:solidFill>
                <a:schemeClr val="bg1"/>
              </a:solidFill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2843808" y="960968"/>
            <a:ext cx="612068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3050" indent="-273050">
              <a:buFont typeface="Arial" pitchFamily="34" charset="0"/>
              <a:buChar char="•"/>
            </a:pPr>
            <a:r>
              <a:rPr lang="it-IT" sz="1400" dirty="0" smtClean="0">
                <a:latin typeface="+mj-lt"/>
              </a:rPr>
              <a:t>La gestione dei rapporti tra banche e aziende turistiche </a:t>
            </a:r>
          </a:p>
          <a:p>
            <a:pPr marL="273050" indent="-273050">
              <a:buFont typeface="Arial" pitchFamily="34" charset="0"/>
              <a:buChar char="•"/>
            </a:pPr>
            <a:r>
              <a:rPr lang="it-IT" sz="1400" dirty="0" smtClean="0">
                <a:latin typeface="+mj-lt"/>
              </a:rPr>
              <a:t>La definizione del merito creditizio di un'impresa turistica</a:t>
            </a:r>
          </a:p>
          <a:p>
            <a:pPr marL="273050" indent="-273050">
              <a:buFont typeface="Arial" pitchFamily="34" charset="0"/>
              <a:buChar char="•"/>
            </a:pPr>
            <a:r>
              <a:rPr lang="it-IT" sz="1400" dirty="0" smtClean="0">
                <a:latin typeface="+mj-lt"/>
              </a:rPr>
              <a:t>L'analisi della dinamica finanziaria aziendale</a:t>
            </a:r>
          </a:p>
          <a:p>
            <a:pPr marL="273050" indent="-273050">
              <a:buFont typeface="Arial" pitchFamily="34" charset="0"/>
              <a:buChar char="•"/>
            </a:pPr>
            <a:r>
              <a:rPr lang="it-IT" sz="1400" dirty="0" smtClean="0">
                <a:latin typeface="+mj-lt"/>
              </a:rPr>
              <a:t>La costruzione del business </a:t>
            </a:r>
            <a:r>
              <a:rPr lang="it-IT" sz="1400" dirty="0" err="1" smtClean="0">
                <a:latin typeface="+mj-lt"/>
              </a:rPr>
              <a:t>plan</a:t>
            </a:r>
            <a:r>
              <a:rPr lang="it-IT" sz="1400" dirty="0" smtClean="0">
                <a:latin typeface="+mj-lt"/>
              </a:rPr>
              <a:t> per un'azienda turistica: minacce e opportunità del settore </a:t>
            </a:r>
          </a:p>
          <a:p>
            <a:pPr marL="273050" indent="-273050">
              <a:buFont typeface="Arial" pitchFamily="34" charset="0"/>
              <a:buChar char="•"/>
            </a:pPr>
            <a:r>
              <a:rPr lang="it-IT" sz="1400" dirty="0" smtClean="0">
                <a:latin typeface="+mj-lt"/>
              </a:rPr>
              <a:t>La costruzione del business </a:t>
            </a:r>
            <a:r>
              <a:rPr lang="it-IT" sz="1400" dirty="0" err="1" smtClean="0">
                <a:latin typeface="+mj-lt"/>
              </a:rPr>
              <a:t>plan</a:t>
            </a:r>
            <a:r>
              <a:rPr lang="it-IT" sz="1400" dirty="0" smtClean="0">
                <a:latin typeface="+mj-lt"/>
              </a:rPr>
              <a:t> per un'azienda turistica: analisi qualitativa d'impresa</a:t>
            </a:r>
          </a:p>
          <a:p>
            <a:pPr marL="273050" indent="-273050">
              <a:buFont typeface="Arial" pitchFamily="34" charset="0"/>
              <a:buChar char="•"/>
            </a:pPr>
            <a:r>
              <a:rPr lang="it-IT" sz="1400" dirty="0" smtClean="0">
                <a:latin typeface="+mj-lt"/>
              </a:rPr>
              <a:t>La costruzione del business </a:t>
            </a:r>
            <a:r>
              <a:rPr lang="it-IT" sz="1400" dirty="0" err="1" smtClean="0">
                <a:latin typeface="+mj-lt"/>
              </a:rPr>
              <a:t>plan</a:t>
            </a:r>
            <a:r>
              <a:rPr lang="it-IT" sz="1400" dirty="0" smtClean="0">
                <a:latin typeface="+mj-lt"/>
              </a:rPr>
              <a:t> per un'azienda turistica: la costruzione dei budget e dei preventivi finanziari</a:t>
            </a:r>
          </a:p>
          <a:p>
            <a:pPr marL="273050" indent="-273050">
              <a:buFont typeface="Arial" pitchFamily="34" charset="0"/>
              <a:buChar char="•"/>
            </a:pPr>
            <a:endParaRPr lang="it-IT" sz="1400" dirty="0">
              <a:latin typeface="+mj-lt"/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2861224" y="3559075"/>
            <a:ext cx="595924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3050" indent="-273050">
              <a:buFont typeface="Arial" pitchFamily="34" charset="0"/>
              <a:buChar char="•"/>
            </a:pPr>
            <a:r>
              <a:rPr lang="it-IT" sz="1400" dirty="0" smtClean="0">
                <a:latin typeface="+mn-lt"/>
              </a:rPr>
              <a:t>Il sistema turistico: caratteristiche e peculiarità</a:t>
            </a:r>
          </a:p>
          <a:p>
            <a:pPr marL="273050" indent="-273050">
              <a:buFont typeface="Arial" pitchFamily="34" charset="0"/>
              <a:buChar char="•"/>
            </a:pPr>
            <a:r>
              <a:rPr lang="it-IT" sz="1400" dirty="0" smtClean="0">
                <a:latin typeface="+mn-lt"/>
              </a:rPr>
              <a:t>Gli eventi turistici: classificazione e progettazione</a:t>
            </a:r>
          </a:p>
          <a:p>
            <a:pPr marL="273050" indent="-273050">
              <a:buFont typeface="Arial" pitchFamily="34" charset="0"/>
              <a:buChar char="•"/>
            </a:pPr>
            <a:r>
              <a:rPr lang="it-IT" sz="1400" dirty="0" smtClean="0">
                <a:latin typeface="+mn-lt"/>
              </a:rPr>
              <a:t>L’approccio project </a:t>
            </a:r>
            <a:r>
              <a:rPr lang="it-IT" sz="1400" dirty="0" err="1" smtClean="0">
                <a:latin typeface="+mn-lt"/>
              </a:rPr>
              <a:t>based</a:t>
            </a:r>
            <a:endParaRPr lang="it-IT" sz="1400" dirty="0" smtClean="0">
              <a:latin typeface="+mn-lt"/>
            </a:endParaRPr>
          </a:p>
          <a:p>
            <a:pPr marL="273050" indent="-273050">
              <a:buFont typeface="Arial" pitchFamily="34" charset="0"/>
              <a:buChar char="•"/>
            </a:pPr>
            <a:r>
              <a:rPr lang="it-IT" sz="1400" dirty="0" smtClean="0">
                <a:latin typeface="+mn-lt"/>
              </a:rPr>
              <a:t>La gestione dell’evento e i meccanismi di coordinamento</a:t>
            </a:r>
          </a:p>
          <a:p>
            <a:pPr marL="273050" indent="-273050">
              <a:buFont typeface="Arial" pitchFamily="34" charset="0"/>
              <a:buChar char="•"/>
            </a:pPr>
            <a:r>
              <a:rPr lang="it-IT" sz="1400" dirty="0" smtClean="0">
                <a:latin typeface="+mn-lt"/>
              </a:rPr>
              <a:t>La gestione dell’interdipendenza e del rischio</a:t>
            </a:r>
          </a:p>
          <a:p>
            <a:pPr marL="273050" indent="-273050">
              <a:buFont typeface="Arial" pitchFamily="34" charset="0"/>
              <a:buChar char="•"/>
            </a:pPr>
            <a:r>
              <a:rPr lang="it-IT" sz="1400" dirty="0" smtClean="0">
                <a:latin typeface="+mn-lt"/>
              </a:rPr>
              <a:t>Il ruolo dell’</a:t>
            </a:r>
            <a:r>
              <a:rPr lang="it-IT" sz="1400" dirty="0" err="1" smtClean="0">
                <a:latin typeface="+mn-lt"/>
              </a:rPr>
              <a:t>Event</a:t>
            </a:r>
            <a:r>
              <a:rPr lang="it-IT" sz="1400" dirty="0" smtClean="0">
                <a:latin typeface="+mn-lt"/>
              </a:rPr>
              <a:t> Manager e la leadership efficace</a:t>
            </a:r>
          </a:p>
          <a:p>
            <a:pPr marL="273050" indent="-273050">
              <a:buFont typeface="Arial" pitchFamily="34" charset="0"/>
              <a:buChar char="•"/>
            </a:pPr>
            <a:r>
              <a:rPr lang="it-IT" sz="1400" dirty="0" smtClean="0">
                <a:latin typeface="+mn-lt"/>
              </a:rPr>
              <a:t>Presentazione di un evento organizzato</a:t>
            </a:r>
          </a:p>
          <a:p>
            <a:pPr marL="273050" indent="-273050">
              <a:buFont typeface="Arial" pitchFamily="34" charset="0"/>
              <a:buChar char="•"/>
            </a:pPr>
            <a:endParaRPr lang="it-IT" sz="1400" dirty="0" smtClean="0">
              <a:latin typeface="+mn-lt"/>
            </a:endParaRPr>
          </a:p>
        </p:txBody>
      </p:sp>
      <p:sp>
        <p:nvSpPr>
          <p:cNvPr id="18" name="Slide Number Placeholder 4"/>
          <p:cNvSpPr txBox="1">
            <a:spLocks noGrp="1"/>
          </p:cNvSpPr>
          <p:nvPr/>
        </p:nvSpPr>
        <p:spPr bwMode="auto">
          <a:xfrm>
            <a:off x="7164288" y="6392565"/>
            <a:ext cx="1905000" cy="2047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rtl="1">
              <a:defRPr/>
            </a:pPr>
            <a:fld id="{2E50AA8B-9CDB-4BBA-9722-FE35A4459671}" type="slidenum">
              <a:rPr lang="it-IT" sz="1000">
                <a:latin typeface="+mn-lt"/>
                <a:ea typeface="+mn-ea"/>
                <a:cs typeface="+mn-cs"/>
              </a:rPr>
              <a:pPr algn="r" rtl="1">
                <a:defRPr/>
              </a:pPr>
              <a:t>5</a:t>
            </a:fld>
            <a:endParaRPr lang="it-IT" sz="1000" dirty="0">
              <a:latin typeface="+mn-lt"/>
              <a:ea typeface="+mn-ea"/>
              <a:cs typeface="+mn-cs"/>
            </a:endParaRP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6280218"/>
            <a:ext cx="4248472" cy="494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20" name="Connettore 1 19"/>
          <p:cNvCxnSpPr/>
          <p:nvPr/>
        </p:nvCxnSpPr>
        <p:spPr>
          <a:xfrm>
            <a:off x="2871104" y="5841553"/>
            <a:ext cx="5615732" cy="35719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Line 3"/>
          <p:cNvSpPr>
            <a:spLocks noChangeShapeType="1"/>
          </p:cNvSpPr>
          <p:nvPr/>
        </p:nvSpPr>
        <p:spPr bwMode="auto">
          <a:xfrm>
            <a:off x="179388" y="836613"/>
            <a:ext cx="8604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79388" y="57150"/>
            <a:ext cx="8134350" cy="779463"/>
          </a:xfrm>
          <a:noFill/>
          <a:ln>
            <a:solidFill>
              <a:srgbClr val="000099"/>
            </a:solidFill>
          </a:ln>
        </p:spPr>
        <p:txBody>
          <a:bodyPr/>
          <a:lstStyle/>
          <a:p>
            <a:pPr algn="l" eaLnBrk="1" hangingPunct="1"/>
            <a:r>
              <a:rPr lang="it-IT" sz="2200" dirty="0" smtClean="0">
                <a:solidFill>
                  <a:schemeClr val="accent2"/>
                </a:solidFill>
              </a:rPr>
              <a:t>Didattica</a:t>
            </a:r>
            <a:br>
              <a:rPr lang="it-IT" sz="2200" dirty="0" smtClean="0">
                <a:solidFill>
                  <a:schemeClr val="accent2"/>
                </a:solidFill>
              </a:rPr>
            </a:br>
            <a:r>
              <a:rPr lang="it-IT" sz="1800" dirty="0" smtClean="0">
                <a:solidFill>
                  <a:schemeClr val="accent2"/>
                </a:solidFill>
              </a:rPr>
              <a:t>-</a:t>
            </a:r>
            <a:r>
              <a:rPr lang="it-IT" sz="1800" i="1" dirty="0" smtClean="0">
                <a:solidFill>
                  <a:schemeClr val="accent2"/>
                </a:solidFill>
              </a:rPr>
              <a:t> Gli insegnamenti - </a:t>
            </a:r>
          </a:p>
        </p:txBody>
      </p:sp>
      <p:sp>
        <p:nvSpPr>
          <p:cNvPr id="26" name="Rettangolo 25"/>
          <p:cNvSpPr/>
          <p:nvPr/>
        </p:nvSpPr>
        <p:spPr>
          <a:xfrm>
            <a:off x="179512" y="974616"/>
            <a:ext cx="2555776" cy="72008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 smtClean="0"/>
              <a:t>Sistemi informativi </a:t>
            </a:r>
            <a:r>
              <a:rPr lang="it-IT" sz="1600" dirty="0" err="1" smtClean="0"/>
              <a:t>web-based</a:t>
            </a:r>
            <a:r>
              <a:rPr lang="it-IT" sz="1600" dirty="0" smtClean="0"/>
              <a:t> per il turismo</a:t>
            </a:r>
            <a:endParaRPr lang="it-IT" sz="1500" dirty="0">
              <a:solidFill>
                <a:schemeClr val="bg1"/>
              </a:solidFill>
            </a:endParaRPr>
          </a:p>
        </p:txBody>
      </p:sp>
      <p:sp>
        <p:nvSpPr>
          <p:cNvPr id="27" name="Rettangolo 26"/>
          <p:cNvSpPr/>
          <p:nvPr/>
        </p:nvSpPr>
        <p:spPr>
          <a:xfrm>
            <a:off x="179512" y="3068960"/>
            <a:ext cx="2555776" cy="936104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500" dirty="0" smtClean="0">
                <a:solidFill>
                  <a:schemeClr val="bg1"/>
                </a:solidFill>
              </a:rPr>
              <a:t> GIS per l’analisi dell’ambiente e del paesaggio</a:t>
            </a:r>
            <a:endParaRPr lang="it-IT" sz="1500" dirty="0">
              <a:solidFill>
                <a:schemeClr val="bg1"/>
              </a:solidFill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2843808" y="908720"/>
            <a:ext cx="5904656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3050" indent="-273050">
              <a:buFont typeface="Arial" pitchFamily="34" charset="0"/>
              <a:buChar char="•"/>
            </a:pPr>
            <a:r>
              <a:rPr lang="it-IT" sz="1400" dirty="0" smtClean="0">
                <a:latin typeface="+mj-lt"/>
              </a:rPr>
              <a:t>Introduzione ai sistemi informativi</a:t>
            </a:r>
          </a:p>
          <a:p>
            <a:pPr marL="273050" indent="-273050">
              <a:buFont typeface="Arial" pitchFamily="34" charset="0"/>
              <a:buChar char="•"/>
            </a:pPr>
            <a:r>
              <a:rPr lang="it-IT" sz="1400" dirty="0" smtClean="0">
                <a:latin typeface="+mj-lt"/>
              </a:rPr>
              <a:t>Pianificazione strategica, analisi e sviluppo di un sistema informativo: il ruolo dell'analista ed il ruolo dell'informatico</a:t>
            </a:r>
          </a:p>
          <a:p>
            <a:pPr marL="273050" indent="-273050">
              <a:buFont typeface="Arial" pitchFamily="34" charset="0"/>
              <a:buChar char="•"/>
            </a:pPr>
            <a:r>
              <a:rPr lang="it-IT" sz="1400" dirty="0" smtClean="0">
                <a:latin typeface="+mj-lt"/>
              </a:rPr>
              <a:t>L'analista e la sua capacità di normalizzare la "realtà“: il modello Entità - Relazioni</a:t>
            </a:r>
          </a:p>
          <a:p>
            <a:pPr marL="273050" indent="-273050">
              <a:buFont typeface="Arial" pitchFamily="34" charset="0"/>
              <a:buChar char="•"/>
            </a:pPr>
            <a:r>
              <a:rPr lang="it-IT" sz="1400" dirty="0" smtClean="0">
                <a:latin typeface="+mj-lt"/>
              </a:rPr>
              <a:t>Cenni sulle modalità di estrazione di informazioni da un Sistema Informativo</a:t>
            </a:r>
          </a:p>
          <a:p>
            <a:pPr marL="273050" indent="-273050">
              <a:buFont typeface="Arial" pitchFamily="34" charset="0"/>
              <a:buChar char="•"/>
            </a:pPr>
            <a:r>
              <a:rPr lang="it-IT" sz="1400" dirty="0" smtClean="0">
                <a:latin typeface="+mj-lt"/>
              </a:rPr>
              <a:t>Il ruolo delle moderne tecnologie informatiche nelle imprese della filiera del turismo</a:t>
            </a:r>
          </a:p>
          <a:p>
            <a:pPr marL="273050" indent="-273050">
              <a:buFont typeface="Arial" pitchFamily="34" charset="0"/>
              <a:buChar char="•"/>
            </a:pPr>
            <a:endParaRPr lang="it-IT" sz="1400" dirty="0" smtClean="0">
              <a:latin typeface="+mj-lt"/>
            </a:endParaRPr>
          </a:p>
          <a:p>
            <a:pPr marL="273050" indent="-273050">
              <a:buFont typeface="Arial" pitchFamily="34" charset="0"/>
              <a:buChar char="•"/>
            </a:pPr>
            <a:endParaRPr lang="it-IT" sz="1400" dirty="0" smtClean="0">
              <a:latin typeface="+mj-lt"/>
            </a:endParaRPr>
          </a:p>
          <a:p>
            <a:pPr marL="273050" indent="-273050">
              <a:buFont typeface="Arial" pitchFamily="34" charset="0"/>
              <a:buChar char="•"/>
            </a:pPr>
            <a:endParaRPr lang="it-IT" sz="1400" dirty="0" smtClean="0">
              <a:latin typeface="+mj-lt"/>
            </a:endParaRPr>
          </a:p>
          <a:p>
            <a:pPr marL="273050" indent="-273050">
              <a:buFont typeface="Arial" pitchFamily="34" charset="0"/>
              <a:buChar char="•"/>
            </a:pPr>
            <a:endParaRPr lang="it-IT" sz="1400" dirty="0" smtClean="0">
              <a:latin typeface="+mj-lt"/>
            </a:endParaRPr>
          </a:p>
          <a:p>
            <a:pPr marL="273050" indent="-273050">
              <a:buFont typeface="Arial" pitchFamily="34" charset="0"/>
              <a:buChar char="•"/>
            </a:pPr>
            <a:endParaRPr lang="it-IT" sz="1400" dirty="0" smtClean="0">
              <a:latin typeface="+mj-lt"/>
            </a:endParaRPr>
          </a:p>
          <a:p>
            <a:pPr marL="273050" indent="-273050">
              <a:buFont typeface="Arial" pitchFamily="34" charset="0"/>
              <a:buChar char="•"/>
            </a:pPr>
            <a:endParaRPr lang="it-IT" sz="1400" dirty="0" smtClean="0">
              <a:latin typeface="+mj-lt"/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2861224" y="2708920"/>
            <a:ext cx="54726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3050" indent="-273050">
              <a:buFont typeface="Arial" pitchFamily="34" charset="0"/>
              <a:buChar char="•"/>
            </a:pPr>
            <a:endParaRPr lang="it-IT" sz="1400" dirty="0" smtClean="0">
              <a:latin typeface="+mj-lt"/>
            </a:endParaRPr>
          </a:p>
          <a:p>
            <a:pPr marL="273050" indent="-273050">
              <a:buFont typeface="Arial" pitchFamily="34" charset="0"/>
              <a:buChar char="•"/>
            </a:pPr>
            <a:r>
              <a:rPr lang="it-IT" sz="1400" dirty="0" smtClean="0">
                <a:latin typeface="+mj-lt"/>
              </a:rPr>
              <a:t>Gli effetti sul territorio e sul paesaggio delle grandi scoperte geografiche, delle rivoluzioni commerciali e industriali.</a:t>
            </a:r>
          </a:p>
          <a:p>
            <a:pPr marL="273050" indent="-273050">
              <a:buFont typeface="Arial" pitchFamily="34" charset="0"/>
              <a:buChar char="•"/>
            </a:pPr>
            <a:r>
              <a:rPr lang="it-IT" sz="1400" dirty="0" smtClean="0">
                <a:latin typeface="+mj-lt"/>
              </a:rPr>
              <a:t>Il turismo esperienziale</a:t>
            </a:r>
          </a:p>
          <a:p>
            <a:pPr marL="273050" indent="-273050">
              <a:buFont typeface="Arial" pitchFamily="34" charset="0"/>
              <a:buChar char="•"/>
            </a:pPr>
            <a:r>
              <a:rPr lang="it-IT" sz="1400" dirty="0" smtClean="0">
                <a:latin typeface="+mj-lt"/>
              </a:rPr>
              <a:t>L’inserimento dati nei software GIS. </a:t>
            </a:r>
            <a:r>
              <a:rPr lang="it-IT" sz="1400" dirty="0" err="1" smtClean="0">
                <a:latin typeface="+mj-lt"/>
              </a:rPr>
              <a:t>Funzionalià</a:t>
            </a:r>
            <a:r>
              <a:rPr lang="it-IT" sz="1400" dirty="0" smtClean="0">
                <a:latin typeface="+mj-lt"/>
              </a:rPr>
              <a:t> GIS</a:t>
            </a:r>
          </a:p>
          <a:p>
            <a:pPr marL="273050" indent="-273050">
              <a:buFont typeface="Arial" pitchFamily="34" charset="0"/>
              <a:buChar char="•"/>
            </a:pPr>
            <a:r>
              <a:rPr lang="it-IT" sz="1400" dirty="0" smtClean="0">
                <a:latin typeface="+mj-lt"/>
              </a:rPr>
              <a:t>Preparazione di una mappa tematica</a:t>
            </a:r>
            <a:endParaRPr lang="it-IT" sz="1400" dirty="0">
              <a:latin typeface="+mj-lt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179512" y="4581128"/>
            <a:ext cx="2555776" cy="72008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500" dirty="0" smtClean="0">
                <a:solidFill>
                  <a:schemeClr val="bg1"/>
                </a:solidFill>
              </a:rPr>
              <a:t> Web marketing</a:t>
            </a:r>
            <a:endParaRPr lang="it-IT" sz="1500" dirty="0">
              <a:solidFill>
                <a:schemeClr val="bg1"/>
              </a:solidFill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2861224" y="3933056"/>
            <a:ext cx="588724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3050" indent="-273050">
              <a:buFont typeface="Arial" pitchFamily="34" charset="0"/>
              <a:buChar char="•"/>
            </a:pPr>
            <a:endParaRPr lang="it-IT" sz="1400" dirty="0" smtClean="0">
              <a:latin typeface="+mj-lt"/>
            </a:endParaRPr>
          </a:p>
          <a:p>
            <a:pPr marL="273050" indent="-273050"/>
            <a:endParaRPr lang="it-IT" sz="1400" dirty="0" smtClean="0">
              <a:latin typeface="+mj-lt"/>
            </a:endParaRPr>
          </a:p>
          <a:p>
            <a:pPr marL="273050" indent="-273050">
              <a:buFont typeface="Arial" pitchFamily="34" charset="0"/>
              <a:buChar char="•"/>
            </a:pPr>
            <a:r>
              <a:rPr lang="it-IT" sz="1400" dirty="0" smtClean="0">
                <a:latin typeface="+mj-lt"/>
              </a:rPr>
              <a:t>Concetti introduttivi del Marketing turistico. Il turismo e le nuove tecnologie</a:t>
            </a:r>
          </a:p>
          <a:p>
            <a:pPr marL="273050" indent="-273050">
              <a:buFont typeface="Arial" pitchFamily="34" charset="0"/>
              <a:buChar char="•"/>
            </a:pPr>
            <a:r>
              <a:rPr lang="it-IT" sz="1400" dirty="0" smtClean="0">
                <a:latin typeface="+mj-lt"/>
              </a:rPr>
              <a:t>La distribuzione elettronica del prodotto turistico: modelli di business</a:t>
            </a:r>
          </a:p>
          <a:p>
            <a:pPr marL="273050" indent="-273050">
              <a:buFont typeface="Arial" pitchFamily="34" charset="0"/>
              <a:buChar char="•"/>
            </a:pPr>
            <a:r>
              <a:rPr lang="it-IT" sz="1400" dirty="0" smtClean="0">
                <a:latin typeface="+mj-lt"/>
              </a:rPr>
              <a:t>Il comportamento di acquisto on </a:t>
            </a:r>
            <a:r>
              <a:rPr lang="it-IT" sz="1400" dirty="0" err="1" smtClean="0">
                <a:latin typeface="+mj-lt"/>
              </a:rPr>
              <a:t>line</a:t>
            </a:r>
            <a:endParaRPr lang="it-IT" sz="1400" dirty="0" smtClean="0">
              <a:latin typeface="+mj-lt"/>
            </a:endParaRPr>
          </a:p>
          <a:p>
            <a:pPr marL="273050" indent="-273050">
              <a:buFont typeface="Arial" pitchFamily="34" charset="0"/>
              <a:buChar char="•"/>
            </a:pPr>
            <a:r>
              <a:rPr lang="it-IT" sz="1400" dirty="0" smtClean="0">
                <a:latin typeface="+mj-lt"/>
              </a:rPr>
              <a:t>Il </a:t>
            </a:r>
            <a:r>
              <a:rPr lang="it-IT" sz="1400" dirty="0" err="1" smtClean="0">
                <a:latin typeface="+mj-lt"/>
              </a:rPr>
              <a:t>Pricing</a:t>
            </a:r>
            <a:r>
              <a:rPr lang="it-IT" sz="1400" dirty="0" smtClean="0">
                <a:latin typeface="+mj-lt"/>
              </a:rPr>
              <a:t> dinamico e lo </a:t>
            </a:r>
            <a:r>
              <a:rPr lang="it-IT" sz="1400" dirty="0" err="1" smtClean="0">
                <a:latin typeface="+mj-lt"/>
              </a:rPr>
              <a:t>Yield</a:t>
            </a:r>
            <a:r>
              <a:rPr lang="it-IT" sz="1400" dirty="0" smtClean="0">
                <a:latin typeface="+mj-lt"/>
              </a:rPr>
              <a:t> Management</a:t>
            </a:r>
          </a:p>
          <a:p>
            <a:pPr marL="273050" indent="-273050">
              <a:buFont typeface="Arial" pitchFamily="34" charset="0"/>
              <a:buChar char="•"/>
            </a:pPr>
            <a:r>
              <a:rPr lang="it-IT" sz="1400" dirty="0" err="1" smtClean="0">
                <a:latin typeface="+mj-lt"/>
              </a:rPr>
              <a:t>Search</a:t>
            </a:r>
            <a:r>
              <a:rPr lang="it-IT" sz="1400" dirty="0" smtClean="0">
                <a:latin typeface="+mj-lt"/>
              </a:rPr>
              <a:t> </a:t>
            </a:r>
            <a:r>
              <a:rPr lang="it-IT" sz="1400" dirty="0" err="1" smtClean="0">
                <a:latin typeface="+mj-lt"/>
              </a:rPr>
              <a:t>engine</a:t>
            </a:r>
            <a:r>
              <a:rPr lang="it-IT" sz="1400" dirty="0" smtClean="0">
                <a:latin typeface="+mj-lt"/>
              </a:rPr>
              <a:t> marketing, SEO, Keyword advertising, </a:t>
            </a:r>
            <a:r>
              <a:rPr lang="it-IT" sz="1400" dirty="0" err="1" smtClean="0">
                <a:latin typeface="+mj-lt"/>
              </a:rPr>
              <a:t>Metatags</a:t>
            </a:r>
            <a:r>
              <a:rPr lang="it-IT" sz="1400" dirty="0" smtClean="0">
                <a:latin typeface="+mj-lt"/>
              </a:rPr>
              <a:t>, Social Media marketing</a:t>
            </a:r>
          </a:p>
          <a:p>
            <a:pPr marL="273050" indent="-273050">
              <a:buFont typeface="Arial" pitchFamily="34" charset="0"/>
              <a:buChar char="•"/>
            </a:pPr>
            <a:r>
              <a:rPr lang="it-IT" sz="1400" dirty="0" smtClean="0">
                <a:latin typeface="+mj-lt"/>
              </a:rPr>
              <a:t>Le tematiche del marketing management delle aziende turistiche</a:t>
            </a:r>
          </a:p>
          <a:p>
            <a:pPr marL="273050" indent="-273050">
              <a:buFont typeface="Arial" pitchFamily="34" charset="0"/>
              <a:buChar char="•"/>
            </a:pPr>
            <a:endParaRPr lang="it-IT" sz="1400" dirty="0" smtClean="0">
              <a:latin typeface="+mj-lt"/>
            </a:endParaRPr>
          </a:p>
          <a:p>
            <a:pPr marL="273050" indent="-273050"/>
            <a:endParaRPr lang="it-IT" sz="1400" dirty="0" smtClean="0">
              <a:latin typeface="+mj-lt"/>
            </a:endParaRPr>
          </a:p>
          <a:p>
            <a:pPr marL="273050" indent="-273050">
              <a:buFont typeface="Arial" pitchFamily="34" charset="0"/>
              <a:buChar char="•"/>
            </a:pPr>
            <a:endParaRPr lang="it-IT" sz="1400" dirty="0" smtClean="0">
              <a:latin typeface="+mj-lt"/>
            </a:endParaRPr>
          </a:p>
          <a:p>
            <a:pPr marL="273050" indent="-273050">
              <a:buFont typeface="Arial" pitchFamily="34" charset="0"/>
              <a:buChar char="•"/>
            </a:pPr>
            <a:endParaRPr lang="it-IT" sz="1400" dirty="0">
              <a:latin typeface="+mj-lt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2843808" y="5013176"/>
            <a:ext cx="5904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3050" indent="-273050">
              <a:buFont typeface="Arial" pitchFamily="34" charset="0"/>
              <a:buChar char="•"/>
            </a:pPr>
            <a:endParaRPr lang="it-IT" sz="1400" dirty="0" smtClean="0">
              <a:latin typeface="+mj-lt"/>
            </a:endParaRPr>
          </a:p>
          <a:p>
            <a:pPr marL="273050" indent="-273050">
              <a:buFont typeface="Arial" pitchFamily="34" charset="0"/>
              <a:buChar char="•"/>
            </a:pPr>
            <a:endParaRPr lang="it-IT" sz="1400" dirty="0">
              <a:latin typeface="+mj-lt"/>
            </a:endParaRPr>
          </a:p>
        </p:txBody>
      </p:sp>
      <p:sp>
        <p:nvSpPr>
          <p:cNvPr id="32" name="Slide Number Placeholder 4"/>
          <p:cNvSpPr txBox="1">
            <a:spLocks noGrp="1"/>
          </p:cNvSpPr>
          <p:nvPr/>
        </p:nvSpPr>
        <p:spPr bwMode="auto">
          <a:xfrm>
            <a:off x="7164288" y="6392565"/>
            <a:ext cx="1905000" cy="2047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rtl="1">
              <a:defRPr/>
            </a:pPr>
            <a:fld id="{2E50AA8B-9CDB-4BBA-9722-FE35A4459671}" type="slidenum">
              <a:rPr lang="it-IT" sz="1000">
                <a:latin typeface="+mn-lt"/>
                <a:ea typeface="+mn-ea"/>
                <a:cs typeface="+mn-cs"/>
              </a:rPr>
              <a:pPr algn="r" rtl="1">
                <a:defRPr/>
              </a:pPr>
              <a:t>6</a:t>
            </a:fld>
            <a:endParaRPr lang="it-IT" sz="1000" dirty="0">
              <a:latin typeface="+mn-lt"/>
              <a:ea typeface="+mn-ea"/>
              <a:cs typeface="+mn-cs"/>
            </a:endParaRPr>
          </a:p>
        </p:txBody>
      </p:sp>
      <p:pic>
        <p:nvPicPr>
          <p:cNvPr id="3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6280218"/>
            <a:ext cx="4248472" cy="494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olo 9"/>
          <p:cNvSpPr>
            <a:spLocks noGrp="1"/>
          </p:cNvSpPr>
          <p:nvPr>
            <p:ph type="title"/>
          </p:nvPr>
        </p:nvSpPr>
        <p:spPr>
          <a:xfrm>
            <a:off x="395536" y="0"/>
            <a:ext cx="8062342" cy="1412776"/>
          </a:xfrm>
          <a:solidFill>
            <a:schemeClr val="bg1"/>
          </a:solidFill>
        </p:spPr>
        <p:txBody>
          <a:bodyPr/>
          <a:lstStyle/>
          <a:p>
            <a:pPr algn="l"/>
            <a:r>
              <a:rPr lang="it-IT" sz="2200" smtClean="0">
                <a:solidFill>
                  <a:srgbClr val="000099"/>
                </a:solidFill>
              </a:rPr>
              <a:t>Didattica</a:t>
            </a:r>
            <a:r>
              <a:rPr lang="it-IT" sz="1800" smtClean="0">
                <a:solidFill>
                  <a:srgbClr val="000099"/>
                </a:solidFill>
              </a:rPr>
              <a:t/>
            </a:r>
            <a:br>
              <a:rPr lang="it-IT" sz="1800" smtClean="0">
                <a:solidFill>
                  <a:srgbClr val="000099"/>
                </a:solidFill>
              </a:rPr>
            </a:br>
            <a:r>
              <a:rPr lang="it-IT" sz="1800" smtClean="0">
                <a:solidFill>
                  <a:srgbClr val="000099"/>
                </a:solidFill>
              </a:rPr>
              <a:t>- </a:t>
            </a:r>
            <a:r>
              <a:rPr lang="it-IT" sz="1800" i="1" smtClean="0">
                <a:solidFill>
                  <a:srgbClr val="000099"/>
                </a:solidFill>
              </a:rPr>
              <a:t>Gli insegnamenti -</a:t>
            </a:r>
            <a:r>
              <a:rPr lang="it-IT" sz="1800" smtClean="0">
                <a:solidFill>
                  <a:srgbClr val="000099"/>
                </a:solidFill>
              </a:rPr>
              <a:t/>
            </a:r>
            <a:br>
              <a:rPr lang="it-IT" sz="1800" smtClean="0">
                <a:solidFill>
                  <a:srgbClr val="000099"/>
                </a:solidFill>
              </a:rPr>
            </a:br>
            <a:r>
              <a:rPr lang="it-IT" sz="1800" smtClean="0">
                <a:solidFill>
                  <a:schemeClr val="tx1"/>
                </a:solidFill>
              </a:rPr>
              <a:t>____________________________________________________________________</a:t>
            </a:r>
            <a:br>
              <a:rPr lang="it-IT" sz="1800" smtClean="0">
                <a:solidFill>
                  <a:schemeClr val="tx1"/>
                </a:solidFill>
              </a:rPr>
            </a:br>
            <a:endParaRPr lang="it-IT" sz="1800" dirty="0">
              <a:solidFill>
                <a:schemeClr val="tx1"/>
              </a:solidFill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6FC329-C319-41E8-90AF-F8C236658CE4}" type="slidenum">
              <a:rPr lang="it-IT" smtClean="0"/>
              <a:pPr>
                <a:defRPr/>
              </a:pPr>
              <a:t>7</a:t>
            </a:fld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395536" y="1268760"/>
            <a:ext cx="2520280" cy="1477328"/>
          </a:xfrm>
          <a:prstGeom prst="rect">
            <a:avLst/>
          </a:prstGeom>
          <a:solidFill>
            <a:srgbClr val="000099"/>
          </a:solidFill>
          <a:ln>
            <a:solidFill>
              <a:srgbClr val="000099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it-IT" sz="1500" dirty="0" smtClean="0">
                <a:solidFill>
                  <a:schemeClr val="bg1"/>
                </a:solidFill>
                <a:latin typeface="+mj-lt"/>
              </a:rPr>
              <a:t> </a:t>
            </a:r>
          </a:p>
          <a:p>
            <a:pPr algn="ctr"/>
            <a:r>
              <a:rPr lang="it-IT" sz="1500" dirty="0" smtClean="0">
                <a:solidFill>
                  <a:schemeClr val="bg1"/>
                </a:solidFill>
                <a:latin typeface="+mj-lt"/>
              </a:rPr>
              <a:t>Contrattualistica del settore turistico e rapporti con le OTA</a:t>
            </a:r>
          </a:p>
          <a:p>
            <a:pPr algn="ctr"/>
            <a:endParaRPr lang="it-IT" sz="1500" dirty="0" smtClean="0">
              <a:solidFill>
                <a:schemeClr val="bg1"/>
              </a:solidFill>
              <a:latin typeface="+mj-lt"/>
            </a:endParaRPr>
          </a:p>
          <a:p>
            <a:pPr algn="ctr"/>
            <a:endParaRPr lang="it-IT" sz="15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2286000" y="3105835"/>
            <a:ext cx="66784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dirty="0" smtClean="0">
                <a:solidFill>
                  <a:schemeClr val="bg1"/>
                </a:solidFill>
              </a:rPr>
              <a:t>La gestione delle crisi</a:t>
            </a:r>
          </a:p>
          <a:p>
            <a:pPr algn="ctr"/>
            <a:r>
              <a:rPr lang="it-IT" dirty="0" smtClean="0">
                <a:solidFill>
                  <a:schemeClr val="bg1"/>
                </a:solidFill>
              </a:rPr>
              <a:t>aziendali e dei conflitti interni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3491880" y="1340768"/>
            <a:ext cx="518457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3050" indent="-273050">
              <a:buFont typeface="Arial" pitchFamily="34" charset="0"/>
              <a:buChar char="•"/>
            </a:pPr>
            <a:r>
              <a:rPr lang="it-IT" sz="1400" dirty="0" smtClean="0">
                <a:latin typeface="+mj-lt"/>
              </a:rPr>
              <a:t>Evoluzione e storia delle aziende turistiche italiane </a:t>
            </a:r>
          </a:p>
          <a:p>
            <a:pPr marL="273050" indent="-273050">
              <a:buFont typeface="Arial" pitchFamily="34" charset="0"/>
              <a:buChar char="•"/>
            </a:pPr>
            <a:r>
              <a:rPr lang="it-IT" sz="1400" dirty="0" smtClean="0">
                <a:latin typeface="+mj-lt"/>
              </a:rPr>
              <a:t>Nascita e organizzazione del Tour </a:t>
            </a:r>
            <a:r>
              <a:rPr lang="it-IT" sz="1400" dirty="0" err="1" smtClean="0">
                <a:latin typeface="+mj-lt"/>
              </a:rPr>
              <a:t>Operating</a:t>
            </a:r>
            <a:r>
              <a:rPr lang="it-IT" sz="1400" dirty="0" smtClean="0">
                <a:latin typeface="+mj-lt"/>
              </a:rPr>
              <a:t> in Italia</a:t>
            </a:r>
          </a:p>
          <a:p>
            <a:pPr marL="273050" indent="-273050">
              <a:buFont typeface="Arial" pitchFamily="34" charset="0"/>
              <a:buChar char="•"/>
            </a:pPr>
            <a:r>
              <a:rPr lang="it-IT" sz="1400" dirty="0" smtClean="0">
                <a:latin typeface="+mj-lt"/>
              </a:rPr>
              <a:t>analisi a livello teorico e pratico del mondo della contrattualistica turistica</a:t>
            </a:r>
          </a:p>
          <a:p>
            <a:pPr marL="273050" indent="-273050">
              <a:buFont typeface="Arial" pitchFamily="34" charset="0"/>
              <a:buChar char="•"/>
            </a:pPr>
            <a:r>
              <a:rPr lang="it-IT" sz="1400" dirty="0" smtClean="0">
                <a:latin typeface="+mj-lt"/>
              </a:rPr>
              <a:t>Contratti di commercializzazione alberghiera e aerea </a:t>
            </a:r>
          </a:p>
          <a:p>
            <a:pPr marL="273050" indent="-273050">
              <a:buFont typeface="Arial" pitchFamily="34" charset="0"/>
              <a:buChar char="•"/>
            </a:pPr>
            <a:r>
              <a:rPr lang="it-IT" sz="1400" dirty="0" smtClean="0">
                <a:latin typeface="+mj-lt"/>
              </a:rPr>
              <a:t>Le problematiche legate al mondo del Tour </a:t>
            </a:r>
            <a:r>
              <a:rPr lang="it-IT" sz="1400" dirty="0" err="1" smtClean="0">
                <a:latin typeface="+mj-lt"/>
              </a:rPr>
              <a:t>Operating</a:t>
            </a:r>
            <a:endParaRPr lang="it-IT" sz="1400" dirty="0" smtClean="0">
              <a:latin typeface="+mj-lt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6280218"/>
            <a:ext cx="4248472" cy="494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" name="Rettangolo 18"/>
          <p:cNvSpPr/>
          <p:nvPr/>
        </p:nvSpPr>
        <p:spPr>
          <a:xfrm>
            <a:off x="323528" y="3501008"/>
            <a:ext cx="2520280" cy="1246495"/>
          </a:xfrm>
          <a:prstGeom prst="rect">
            <a:avLst/>
          </a:prstGeom>
          <a:solidFill>
            <a:srgbClr val="000099"/>
          </a:solidFill>
          <a:ln>
            <a:solidFill>
              <a:srgbClr val="000099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it-IT" sz="1500" dirty="0" smtClean="0">
                <a:solidFill>
                  <a:schemeClr val="bg1"/>
                </a:solidFill>
                <a:latin typeface="+mj-lt"/>
              </a:rPr>
              <a:t> </a:t>
            </a:r>
          </a:p>
          <a:p>
            <a:pPr algn="ctr"/>
            <a:r>
              <a:rPr lang="it-IT" sz="1500" dirty="0" err="1" smtClean="0">
                <a:solidFill>
                  <a:schemeClr val="bg1"/>
                </a:solidFill>
                <a:latin typeface="+mj-lt"/>
              </a:rPr>
              <a:t>Digital</a:t>
            </a:r>
            <a:r>
              <a:rPr lang="it-IT" sz="15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it-IT" sz="1500" dirty="0" err="1" smtClean="0">
                <a:solidFill>
                  <a:schemeClr val="bg1"/>
                </a:solidFill>
                <a:latin typeface="+mj-lt"/>
              </a:rPr>
              <a:t>Innovation</a:t>
            </a:r>
            <a:r>
              <a:rPr lang="it-IT" sz="1500" dirty="0" smtClean="0">
                <a:solidFill>
                  <a:schemeClr val="bg1"/>
                </a:solidFill>
                <a:latin typeface="+mj-lt"/>
              </a:rPr>
              <a:t> e </a:t>
            </a:r>
            <a:r>
              <a:rPr lang="it-IT" sz="1500" dirty="0" err="1" smtClean="0">
                <a:solidFill>
                  <a:schemeClr val="bg1"/>
                </a:solidFill>
                <a:latin typeface="+mj-lt"/>
              </a:rPr>
              <a:t>Fintech</a:t>
            </a:r>
            <a:r>
              <a:rPr lang="it-IT" sz="1500" dirty="0" smtClean="0">
                <a:solidFill>
                  <a:schemeClr val="bg1"/>
                </a:solidFill>
                <a:latin typeface="+mj-lt"/>
              </a:rPr>
              <a:t> per il turismo</a:t>
            </a:r>
          </a:p>
          <a:p>
            <a:pPr algn="ctr"/>
            <a:endParaRPr lang="it-IT" sz="1500" dirty="0" smtClean="0">
              <a:solidFill>
                <a:schemeClr val="bg1"/>
              </a:solidFill>
              <a:latin typeface="+mj-lt"/>
            </a:endParaRPr>
          </a:p>
          <a:p>
            <a:pPr algn="ctr"/>
            <a:endParaRPr lang="it-IT" sz="15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0" name="Rettangolo 19"/>
          <p:cNvSpPr/>
          <p:nvPr/>
        </p:nvSpPr>
        <p:spPr>
          <a:xfrm>
            <a:off x="3491880" y="3429000"/>
            <a:ext cx="54006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3050" indent="-273050">
              <a:buFont typeface="Arial" pitchFamily="34" charset="0"/>
              <a:buChar char="•"/>
            </a:pPr>
            <a:r>
              <a:rPr lang="it-IT" sz="1400" dirty="0" smtClean="0">
                <a:latin typeface="+mj-lt"/>
              </a:rPr>
              <a:t>Comprensione di un modello strategico di marketing partendo da una visione avanzata degli scenari globali e delle possibilità di segmentazione e </a:t>
            </a:r>
            <a:r>
              <a:rPr lang="it-IT" sz="1400" dirty="0" err="1" smtClean="0">
                <a:latin typeface="+mj-lt"/>
              </a:rPr>
              <a:t>targeting</a:t>
            </a:r>
            <a:r>
              <a:rPr lang="it-IT" sz="1400" dirty="0" smtClean="0">
                <a:latin typeface="+mj-lt"/>
              </a:rPr>
              <a:t> della clientela</a:t>
            </a:r>
          </a:p>
          <a:p>
            <a:pPr marL="273050" indent="-273050">
              <a:buFont typeface="Arial" pitchFamily="34" charset="0"/>
              <a:buChar char="•"/>
            </a:pPr>
            <a:r>
              <a:rPr lang="it-IT" sz="1400" dirty="0" smtClean="0">
                <a:latin typeface="+mj-lt"/>
              </a:rPr>
              <a:t>Conoscenza sia teorica che pratica di tutte le tecniche di operative di Web Marketing (SEO – SEM – NEWSLETTER – SOCIAL)</a:t>
            </a:r>
          </a:p>
          <a:p>
            <a:pPr marL="273050" indent="-273050">
              <a:buFont typeface="Arial" pitchFamily="34" charset="0"/>
              <a:buChar char="•"/>
            </a:pPr>
            <a:r>
              <a:rPr lang="it-IT" sz="1400" dirty="0" smtClean="0">
                <a:latin typeface="+mj-lt"/>
              </a:rPr>
              <a:t>Realizzazione delle azioni di web marketing secondo un piano di Web Marketing da realizzare in aula con vincoli di bilancio definiti da un Budget</a:t>
            </a:r>
          </a:p>
          <a:p>
            <a:pPr marL="273050" indent="-273050">
              <a:buFont typeface="Arial" pitchFamily="34" charset="0"/>
              <a:buChar char="•"/>
            </a:pPr>
            <a:r>
              <a:rPr lang="it-IT" sz="1400" dirty="0" smtClean="0">
                <a:latin typeface="+mj-lt"/>
              </a:rPr>
              <a:t>Comprensione di tutti gli strumenti di misurazione degli indici di riferimento con realizzazione di un modello base di Controllo di Gestione: ROI e </a:t>
            </a:r>
            <a:r>
              <a:rPr lang="it-IT" sz="1400" dirty="0" err="1" smtClean="0">
                <a:latin typeface="+mj-lt"/>
              </a:rPr>
              <a:t>Analytics</a:t>
            </a:r>
            <a:endParaRPr lang="it-IT" sz="1400" dirty="0" smtClean="0">
              <a:latin typeface="+mj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Line 3"/>
          <p:cNvSpPr>
            <a:spLocks noChangeShapeType="1"/>
          </p:cNvSpPr>
          <p:nvPr/>
        </p:nvSpPr>
        <p:spPr bwMode="auto">
          <a:xfrm>
            <a:off x="179388" y="836613"/>
            <a:ext cx="8604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79388" y="57150"/>
            <a:ext cx="8134350" cy="779463"/>
          </a:xfrm>
          <a:noFill/>
          <a:ln>
            <a:solidFill>
              <a:srgbClr val="000099"/>
            </a:solidFill>
          </a:ln>
        </p:spPr>
        <p:txBody>
          <a:bodyPr/>
          <a:lstStyle/>
          <a:p>
            <a:pPr algn="l" eaLnBrk="1" hangingPunct="1"/>
            <a:r>
              <a:rPr lang="it-IT" sz="2200" dirty="0" smtClean="0">
                <a:solidFill>
                  <a:schemeClr val="accent2"/>
                </a:solidFill>
              </a:rPr>
              <a:t>La </a:t>
            </a:r>
            <a:r>
              <a:rPr lang="it-IT" sz="2200" dirty="0" err="1" smtClean="0">
                <a:solidFill>
                  <a:schemeClr val="accent2"/>
                </a:solidFill>
              </a:rPr>
              <a:t>Faculty</a:t>
            </a:r>
            <a:r>
              <a:rPr lang="it-IT" sz="2200" dirty="0" smtClean="0">
                <a:solidFill>
                  <a:schemeClr val="accent2"/>
                </a:solidFill>
              </a:rPr>
              <a:t/>
            </a:r>
            <a:br>
              <a:rPr lang="it-IT" sz="2200" dirty="0" smtClean="0">
                <a:solidFill>
                  <a:schemeClr val="accent2"/>
                </a:solidFill>
              </a:rPr>
            </a:br>
            <a:endParaRPr lang="it-IT" sz="1800" i="1" dirty="0" smtClean="0">
              <a:solidFill>
                <a:schemeClr val="accent2"/>
              </a:solidFill>
            </a:endParaRPr>
          </a:p>
        </p:txBody>
      </p:sp>
      <p:sp>
        <p:nvSpPr>
          <p:cNvPr id="7" name="Rectangle 17"/>
          <p:cNvSpPr txBox="1">
            <a:spLocks noChangeArrowheads="1"/>
          </p:cNvSpPr>
          <p:nvPr/>
        </p:nvSpPr>
        <p:spPr bwMode="auto">
          <a:xfrm>
            <a:off x="250825" y="908050"/>
            <a:ext cx="8640763" cy="511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55600" indent="-355600">
              <a:spcBef>
                <a:spcPct val="20000"/>
              </a:spcBef>
              <a:buFont typeface="Arial Unicode MS" pitchFamily="34" charset="-128"/>
              <a:buChar char="─"/>
              <a:tabLst>
                <a:tab pos="5380038" algn="l"/>
              </a:tabLst>
              <a:defRPr/>
            </a:pPr>
            <a:r>
              <a:rPr lang="it-IT" kern="0" dirty="0" smtClean="0">
                <a:latin typeface="+mn-lt"/>
                <a:ea typeface="+mn-ea"/>
                <a:cs typeface="+mn-cs"/>
              </a:rPr>
              <a:t>La </a:t>
            </a:r>
            <a:r>
              <a:rPr lang="it-IT" kern="0" dirty="0" err="1" smtClean="0">
                <a:latin typeface="+mn-lt"/>
                <a:ea typeface="+mn-ea"/>
                <a:cs typeface="+mn-cs"/>
              </a:rPr>
              <a:t>faculty</a:t>
            </a:r>
            <a:r>
              <a:rPr lang="it-IT" kern="0" dirty="0" smtClean="0">
                <a:latin typeface="+mn-lt"/>
                <a:ea typeface="+mn-ea"/>
                <a:cs typeface="+mn-cs"/>
              </a:rPr>
              <a:t> sarà composta da </a:t>
            </a:r>
            <a:r>
              <a:rPr lang="it-IT" b="1" kern="0" dirty="0" smtClean="0">
                <a:latin typeface="+mn-lt"/>
                <a:ea typeface="+mn-ea"/>
                <a:cs typeface="+mn-cs"/>
              </a:rPr>
              <a:t>docenti dell’Università di Firenze</a:t>
            </a:r>
            <a:r>
              <a:rPr lang="it-IT" kern="0" dirty="0" smtClean="0">
                <a:latin typeface="+mn-lt"/>
                <a:ea typeface="+mn-ea"/>
                <a:cs typeface="+mn-cs"/>
              </a:rPr>
              <a:t>, nonché da </a:t>
            </a:r>
            <a:r>
              <a:rPr lang="it-IT" b="1" kern="0" dirty="0" smtClean="0">
                <a:latin typeface="+mn-lt"/>
                <a:ea typeface="+mn-ea"/>
                <a:cs typeface="+mn-cs"/>
              </a:rPr>
              <a:t>esperti e professionisti esterni.</a:t>
            </a:r>
          </a:p>
          <a:p>
            <a:pPr marL="355600" indent="-355600">
              <a:spcBef>
                <a:spcPct val="20000"/>
              </a:spcBef>
              <a:buFont typeface="Arial Unicode MS" pitchFamily="34" charset="-128"/>
              <a:buChar char="─"/>
              <a:tabLst>
                <a:tab pos="5380038" algn="l"/>
              </a:tabLst>
              <a:defRPr/>
            </a:pPr>
            <a:endParaRPr lang="it-IT" kern="0" dirty="0">
              <a:latin typeface="+mn-lt"/>
              <a:ea typeface="+mn-ea"/>
              <a:cs typeface="+mn-cs"/>
            </a:endParaRPr>
          </a:p>
          <a:p>
            <a:pPr marL="355600" indent="-355600">
              <a:spcBef>
                <a:spcPct val="20000"/>
              </a:spcBef>
              <a:buFont typeface="Arial Unicode MS" pitchFamily="34" charset="-128"/>
              <a:buChar char="─"/>
              <a:tabLst>
                <a:tab pos="5380038" algn="l"/>
              </a:tabLst>
              <a:defRPr/>
            </a:pPr>
            <a:r>
              <a:rPr lang="it-IT" kern="0" dirty="0" smtClean="0">
                <a:latin typeface="+mn-lt"/>
                <a:ea typeface="+mn-ea"/>
                <a:cs typeface="+mn-cs"/>
              </a:rPr>
              <a:t>Docenti </a:t>
            </a:r>
            <a:r>
              <a:rPr lang="it-IT" kern="0" dirty="0" err="1" smtClean="0">
                <a:latin typeface="+mn-lt"/>
                <a:ea typeface="+mn-ea"/>
                <a:cs typeface="+mn-cs"/>
              </a:rPr>
              <a:t>Unifi</a:t>
            </a:r>
            <a:r>
              <a:rPr lang="it-IT" kern="0" dirty="0" smtClean="0">
                <a:latin typeface="+mn-lt"/>
                <a:ea typeface="+mn-ea"/>
                <a:cs typeface="+mn-cs"/>
              </a:rPr>
              <a:t>:</a:t>
            </a:r>
          </a:p>
          <a:p>
            <a:pPr marL="812800" lvl="1" indent="-355600">
              <a:spcBef>
                <a:spcPct val="20000"/>
              </a:spcBef>
              <a:buFont typeface="Arial" pitchFamily="34" charset="0"/>
              <a:buChar char="•"/>
              <a:tabLst>
                <a:tab pos="5380038" algn="l"/>
              </a:tabLst>
              <a:defRPr/>
            </a:pPr>
            <a:r>
              <a:rPr lang="it-IT" sz="1400" kern="0" dirty="0" smtClean="0">
                <a:latin typeface="+mn-lt"/>
                <a:ea typeface="+mn-ea"/>
                <a:cs typeface="+mn-cs"/>
              </a:rPr>
              <a:t>Prof. L. Gai</a:t>
            </a:r>
          </a:p>
          <a:p>
            <a:pPr marL="812800" lvl="1" indent="-355600">
              <a:spcBef>
                <a:spcPct val="20000"/>
              </a:spcBef>
              <a:buFont typeface="Arial" pitchFamily="34" charset="0"/>
              <a:buChar char="•"/>
              <a:tabLst>
                <a:tab pos="5380038" algn="l"/>
              </a:tabLst>
              <a:defRPr/>
            </a:pPr>
            <a:r>
              <a:rPr lang="it-IT" sz="1400" kern="0" dirty="0">
                <a:latin typeface="+mn-lt"/>
              </a:rPr>
              <a:t>Prof.ssa F. </a:t>
            </a:r>
            <a:r>
              <a:rPr lang="it-IT" sz="1400" kern="0" dirty="0" err="1">
                <a:latin typeface="+mn-lt"/>
              </a:rPr>
              <a:t>Ielasi</a:t>
            </a:r>
            <a:endParaRPr lang="it-IT" sz="1400" kern="0" dirty="0">
              <a:latin typeface="+mn-lt"/>
            </a:endParaRPr>
          </a:p>
          <a:p>
            <a:pPr marL="812800" lvl="1" indent="-355600">
              <a:spcBef>
                <a:spcPct val="20000"/>
              </a:spcBef>
              <a:buFont typeface="Arial" pitchFamily="34" charset="0"/>
              <a:buChar char="•"/>
              <a:tabLst>
                <a:tab pos="5380038" algn="l"/>
              </a:tabLst>
              <a:defRPr/>
            </a:pPr>
            <a:r>
              <a:rPr lang="it-IT" sz="1400" kern="0" dirty="0" smtClean="0">
                <a:latin typeface="+mn-lt"/>
              </a:rPr>
              <a:t>Prof.ssa A. Orlandi (Coordinatore)</a:t>
            </a:r>
          </a:p>
          <a:p>
            <a:pPr marL="812800" lvl="1" indent="-355600">
              <a:spcBef>
                <a:spcPct val="20000"/>
              </a:spcBef>
              <a:buFont typeface="Arial" pitchFamily="34" charset="0"/>
              <a:buChar char="•"/>
              <a:tabLst>
                <a:tab pos="5380038" algn="l"/>
              </a:tabLst>
              <a:defRPr/>
            </a:pPr>
            <a:r>
              <a:rPr lang="it-IT" sz="1400" kern="0" dirty="0">
                <a:latin typeface="+mn-lt"/>
              </a:rPr>
              <a:t>Prof. V. </a:t>
            </a:r>
            <a:r>
              <a:rPr lang="it-IT" sz="1400" kern="0" dirty="0" smtClean="0">
                <a:latin typeface="+mn-lt"/>
              </a:rPr>
              <a:t>Cavaliere</a:t>
            </a:r>
          </a:p>
          <a:p>
            <a:pPr marL="812800" lvl="1" indent="-355600">
              <a:spcBef>
                <a:spcPct val="20000"/>
              </a:spcBef>
              <a:buFont typeface="Arial" pitchFamily="34" charset="0"/>
              <a:buChar char="•"/>
              <a:tabLst>
                <a:tab pos="5380038" algn="l"/>
              </a:tabLst>
              <a:defRPr/>
            </a:pPr>
            <a:r>
              <a:rPr lang="it-IT" sz="1400" kern="0" dirty="0">
                <a:latin typeface="Arial Unicode MS" panose="020B0604020202020204" pitchFamily="34" charset="-128"/>
              </a:rPr>
              <a:t>Dott. </a:t>
            </a:r>
            <a:r>
              <a:rPr lang="it-IT" sz="1400" kern="0" dirty="0" smtClean="0">
                <a:latin typeface="Arial Unicode MS" panose="020B0604020202020204" pitchFamily="34" charset="-128"/>
              </a:rPr>
              <a:t>F. Randelli</a:t>
            </a:r>
            <a:endParaRPr lang="it-IT" sz="1400" kern="0" dirty="0">
              <a:latin typeface="Arial Unicode MS" panose="020B0604020202020204" pitchFamily="34" charset="-128"/>
            </a:endParaRPr>
          </a:p>
          <a:p>
            <a:pPr marL="812800" lvl="1" indent="-355600">
              <a:spcBef>
                <a:spcPct val="20000"/>
              </a:spcBef>
              <a:buFont typeface="Arial" pitchFamily="34" charset="0"/>
              <a:buChar char="•"/>
              <a:tabLst>
                <a:tab pos="5380038" algn="l"/>
              </a:tabLst>
              <a:defRPr/>
            </a:pPr>
            <a:r>
              <a:rPr lang="it-IT" sz="1400" kern="0" dirty="0" smtClean="0">
                <a:latin typeface="+mn-lt"/>
              </a:rPr>
              <a:t>Prof</a:t>
            </a:r>
            <a:r>
              <a:rPr lang="it-IT" sz="1400" kern="0" dirty="0">
                <a:latin typeface="+mn-lt"/>
              </a:rPr>
              <a:t>. </a:t>
            </a:r>
            <a:r>
              <a:rPr lang="it-IT" sz="1400" kern="0" dirty="0" smtClean="0">
                <a:latin typeface="+mn-lt"/>
              </a:rPr>
              <a:t>B. </a:t>
            </a:r>
            <a:r>
              <a:rPr lang="it-IT" sz="1400" kern="0" dirty="0" err="1" smtClean="0">
                <a:latin typeface="+mn-lt"/>
              </a:rPr>
              <a:t>Bertaccini</a:t>
            </a:r>
            <a:endParaRPr lang="it-IT" sz="1400" kern="0" dirty="0">
              <a:latin typeface="+mn-lt"/>
            </a:endParaRPr>
          </a:p>
          <a:p>
            <a:pPr marL="812800" lvl="1" indent="-355600">
              <a:spcBef>
                <a:spcPct val="20000"/>
              </a:spcBef>
              <a:buFont typeface="Arial" pitchFamily="34" charset="0"/>
              <a:buChar char="•"/>
              <a:tabLst>
                <a:tab pos="5380038" algn="l"/>
              </a:tabLst>
              <a:defRPr/>
            </a:pPr>
            <a:endParaRPr lang="it-IT" sz="1600" kern="0" dirty="0" smtClean="0">
              <a:latin typeface="+mn-lt"/>
              <a:ea typeface="+mn-ea"/>
              <a:cs typeface="+mn-cs"/>
            </a:endParaRPr>
          </a:p>
          <a:p>
            <a:pPr marL="355600" indent="-355600">
              <a:spcBef>
                <a:spcPct val="20000"/>
              </a:spcBef>
              <a:buFont typeface="Arial Unicode MS" pitchFamily="34" charset="-128"/>
              <a:buChar char="─"/>
              <a:tabLst>
                <a:tab pos="5380038" algn="l"/>
              </a:tabLst>
              <a:defRPr/>
            </a:pPr>
            <a:r>
              <a:rPr lang="it-IT" kern="0" dirty="0" smtClean="0">
                <a:latin typeface="+mn-lt"/>
                <a:ea typeface="+mn-ea"/>
                <a:cs typeface="+mn-cs"/>
              </a:rPr>
              <a:t>Docenti esterni:</a:t>
            </a:r>
          </a:p>
          <a:p>
            <a:pPr marL="812800" lvl="1" indent="-355600">
              <a:spcBef>
                <a:spcPct val="20000"/>
              </a:spcBef>
              <a:tabLst>
                <a:tab pos="5380038" algn="l"/>
              </a:tabLst>
              <a:defRPr/>
            </a:pPr>
            <a:endParaRPr lang="it-IT" sz="1400" kern="0" dirty="0" smtClean="0">
              <a:latin typeface="+mn-lt"/>
              <a:ea typeface="+mn-ea"/>
              <a:cs typeface="+mn-cs"/>
            </a:endParaRPr>
          </a:p>
          <a:p>
            <a:pPr marL="812800" lvl="1" indent="-355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5380038" algn="l"/>
              </a:tabLst>
              <a:defRPr/>
            </a:pPr>
            <a:r>
              <a:rPr lang="it-IT" sz="1400" kern="0" dirty="0" smtClean="0">
                <a:latin typeface="+mn-lt"/>
                <a:ea typeface="+mn-ea"/>
                <a:cs typeface="+mn-cs"/>
              </a:rPr>
              <a:t>Professionisti del settore turistico</a:t>
            </a:r>
          </a:p>
          <a:p>
            <a:pPr marL="355600" indent="-355600">
              <a:spcBef>
                <a:spcPct val="20000"/>
              </a:spcBef>
              <a:buFont typeface="Arial Unicode MS" pitchFamily="34" charset="-128"/>
              <a:buChar char="─"/>
              <a:tabLst>
                <a:tab pos="5380038" algn="l"/>
              </a:tabLst>
              <a:defRPr/>
            </a:pPr>
            <a:endParaRPr lang="it-IT" kern="0" dirty="0" smtClean="0">
              <a:latin typeface="+mn-lt"/>
              <a:ea typeface="+mn-ea"/>
              <a:cs typeface="+mn-cs"/>
            </a:endParaRPr>
          </a:p>
          <a:p>
            <a:pPr marL="355600" indent="-355600">
              <a:spcBef>
                <a:spcPct val="20000"/>
              </a:spcBef>
              <a:buFont typeface="Arial Unicode MS" pitchFamily="34" charset="-128"/>
              <a:buChar char="─"/>
              <a:tabLst>
                <a:tab pos="5380038" algn="l"/>
              </a:tabLst>
              <a:defRPr/>
            </a:pPr>
            <a:endParaRPr lang="it-IT" sz="1600" kern="0" dirty="0">
              <a:latin typeface="+mn-lt"/>
              <a:ea typeface="+mn-ea"/>
              <a:cs typeface="+mn-cs"/>
            </a:endParaRPr>
          </a:p>
          <a:p>
            <a:pPr marL="355600" indent="-355600">
              <a:spcBef>
                <a:spcPct val="20000"/>
              </a:spcBef>
              <a:buFont typeface="Arial Unicode MS" pitchFamily="34" charset="-128"/>
              <a:buChar char="─"/>
              <a:tabLst>
                <a:tab pos="5380038" algn="l"/>
              </a:tabLst>
              <a:defRPr/>
            </a:pPr>
            <a:endParaRPr lang="it-IT" kern="0" dirty="0">
              <a:latin typeface="+mn-lt"/>
              <a:ea typeface="+mn-ea"/>
              <a:cs typeface="+mn-cs"/>
            </a:endParaRPr>
          </a:p>
        </p:txBody>
      </p:sp>
      <p:sp>
        <p:nvSpPr>
          <p:cNvPr id="10" name="Slide Number Placeholder 4"/>
          <p:cNvSpPr txBox="1">
            <a:spLocks noGrp="1"/>
          </p:cNvSpPr>
          <p:nvPr/>
        </p:nvSpPr>
        <p:spPr bwMode="auto">
          <a:xfrm>
            <a:off x="7164288" y="6392565"/>
            <a:ext cx="1905000" cy="2047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rtl="1">
              <a:defRPr/>
            </a:pPr>
            <a:fld id="{2E50AA8B-9CDB-4BBA-9722-FE35A4459671}" type="slidenum">
              <a:rPr lang="it-IT" sz="1000">
                <a:latin typeface="+mn-lt"/>
                <a:ea typeface="+mn-ea"/>
                <a:cs typeface="+mn-cs"/>
              </a:rPr>
              <a:pPr algn="r" rtl="1">
                <a:defRPr/>
              </a:pPr>
              <a:t>8</a:t>
            </a:fld>
            <a:endParaRPr lang="it-IT" sz="1000" dirty="0">
              <a:latin typeface="+mn-lt"/>
              <a:ea typeface="+mn-ea"/>
              <a:cs typeface="+mn-cs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6280218"/>
            <a:ext cx="4248472" cy="494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Line 3"/>
          <p:cNvSpPr>
            <a:spLocks noChangeShapeType="1"/>
          </p:cNvSpPr>
          <p:nvPr/>
        </p:nvSpPr>
        <p:spPr bwMode="auto">
          <a:xfrm>
            <a:off x="179388" y="836613"/>
            <a:ext cx="8604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79388" y="57150"/>
            <a:ext cx="8134350" cy="779463"/>
          </a:xfrm>
          <a:noFill/>
        </p:spPr>
        <p:txBody>
          <a:bodyPr/>
          <a:lstStyle/>
          <a:p>
            <a:pPr algn="l" eaLnBrk="1" hangingPunct="1"/>
            <a:r>
              <a:rPr lang="it-IT" sz="2200" dirty="0" smtClean="0">
                <a:solidFill>
                  <a:schemeClr val="accent2"/>
                </a:solidFill>
              </a:rPr>
              <a:t>Gli sbocchi occupazionali </a:t>
            </a:r>
            <a:br>
              <a:rPr lang="it-IT" sz="2200" dirty="0" smtClean="0">
                <a:solidFill>
                  <a:schemeClr val="accent2"/>
                </a:solidFill>
              </a:rPr>
            </a:br>
            <a:endParaRPr lang="it-IT" sz="1800" i="1" dirty="0" smtClean="0">
              <a:solidFill>
                <a:schemeClr val="accent2"/>
              </a:solidFill>
            </a:endParaRPr>
          </a:p>
        </p:txBody>
      </p:sp>
      <p:sp>
        <p:nvSpPr>
          <p:cNvPr id="7" name="Rectangle 17"/>
          <p:cNvSpPr txBox="1">
            <a:spLocks noChangeArrowheads="1"/>
          </p:cNvSpPr>
          <p:nvPr/>
        </p:nvSpPr>
        <p:spPr bwMode="auto">
          <a:xfrm>
            <a:off x="250825" y="908050"/>
            <a:ext cx="8640763" cy="511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55600" indent="-355600">
              <a:spcBef>
                <a:spcPct val="20000"/>
              </a:spcBef>
              <a:buFont typeface="Arial Unicode MS" pitchFamily="34" charset="-128"/>
              <a:buChar char="─"/>
              <a:tabLst>
                <a:tab pos="5380038" algn="l"/>
              </a:tabLst>
              <a:defRPr/>
            </a:pPr>
            <a:endParaRPr lang="it-IT" kern="0" dirty="0" smtClean="0">
              <a:latin typeface="+mn-lt"/>
              <a:ea typeface="+mn-ea"/>
              <a:cs typeface="+mn-cs"/>
            </a:endParaRPr>
          </a:p>
          <a:p>
            <a:pPr marL="355600" indent="-355600">
              <a:spcBef>
                <a:spcPct val="20000"/>
              </a:spcBef>
              <a:buFont typeface="Arial Unicode MS" pitchFamily="34" charset="-128"/>
              <a:buChar char="─"/>
              <a:tabLst>
                <a:tab pos="5380038" algn="l"/>
              </a:tabLst>
              <a:defRPr/>
            </a:pPr>
            <a:r>
              <a:rPr lang="it-IT" kern="0" dirty="0" smtClean="0">
                <a:latin typeface="+mn-lt"/>
                <a:ea typeface="+mn-ea"/>
                <a:cs typeface="+mn-cs"/>
              </a:rPr>
              <a:t>Per coloro che conseguono il Master in Economia Management e </a:t>
            </a:r>
            <a:r>
              <a:rPr lang="it-IT" kern="0" dirty="0" err="1" smtClean="0">
                <a:latin typeface="+mn-lt"/>
                <a:ea typeface="+mn-ea"/>
                <a:cs typeface="+mn-cs"/>
              </a:rPr>
              <a:t>Digital</a:t>
            </a:r>
            <a:r>
              <a:rPr lang="it-IT" kern="0" dirty="0" smtClean="0">
                <a:latin typeface="+mn-lt"/>
                <a:ea typeface="+mn-ea"/>
                <a:cs typeface="+mn-cs"/>
              </a:rPr>
              <a:t> </a:t>
            </a:r>
            <a:r>
              <a:rPr lang="it-IT" kern="0" dirty="0" err="1" smtClean="0">
                <a:latin typeface="+mn-lt"/>
                <a:ea typeface="+mn-ea"/>
                <a:cs typeface="+mn-cs"/>
              </a:rPr>
              <a:t>Innovation</a:t>
            </a:r>
            <a:r>
              <a:rPr lang="it-IT" kern="0" dirty="0" smtClean="0">
                <a:latin typeface="+mn-lt"/>
                <a:ea typeface="+mn-ea"/>
                <a:cs typeface="+mn-cs"/>
              </a:rPr>
              <a:t> per il Turismo sono previsti sbocchi occupazionali:</a:t>
            </a:r>
          </a:p>
          <a:p>
            <a:pPr marL="355600" indent="-355600">
              <a:spcBef>
                <a:spcPct val="20000"/>
              </a:spcBef>
              <a:buFont typeface="Arial Unicode MS" pitchFamily="34" charset="-128"/>
              <a:buChar char="─"/>
              <a:tabLst>
                <a:tab pos="5380038" algn="l"/>
              </a:tabLst>
              <a:defRPr/>
            </a:pPr>
            <a:endParaRPr lang="it-IT" kern="0" dirty="0" smtClean="0">
              <a:latin typeface="+mn-lt"/>
              <a:ea typeface="+mn-ea"/>
              <a:cs typeface="+mn-cs"/>
            </a:endParaRPr>
          </a:p>
          <a:p>
            <a:pPr marL="355600" indent="-355600">
              <a:spcBef>
                <a:spcPct val="20000"/>
              </a:spcBef>
              <a:buFont typeface="Arial Unicode MS" pitchFamily="34" charset="-128"/>
              <a:buChar char="─"/>
              <a:tabLst>
                <a:tab pos="5380038" algn="l"/>
              </a:tabLst>
              <a:defRPr/>
            </a:pPr>
            <a:r>
              <a:rPr lang="it-IT" dirty="0" smtClean="0">
                <a:latin typeface="+mj-lt"/>
              </a:rPr>
              <a:t>nelle istituzioni e negli enti pubblici che si occupano di governo turistico</a:t>
            </a:r>
          </a:p>
          <a:p>
            <a:pPr marL="355600" indent="-355600">
              <a:spcBef>
                <a:spcPct val="20000"/>
              </a:spcBef>
              <a:buFont typeface="Arial Unicode MS" pitchFamily="34" charset="-128"/>
              <a:buChar char="─"/>
              <a:tabLst>
                <a:tab pos="5380038" algn="l"/>
              </a:tabLst>
              <a:defRPr/>
            </a:pPr>
            <a:endParaRPr lang="it-IT" dirty="0" smtClean="0">
              <a:latin typeface="+mj-lt"/>
            </a:endParaRPr>
          </a:p>
          <a:p>
            <a:pPr marL="355600" indent="-355600">
              <a:spcBef>
                <a:spcPct val="20000"/>
              </a:spcBef>
              <a:buFont typeface="Arial Unicode MS" pitchFamily="34" charset="-128"/>
              <a:buChar char="─"/>
              <a:tabLst>
                <a:tab pos="5380038" algn="l"/>
              </a:tabLst>
              <a:defRPr/>
            </a:pPr>
            <a:r>
              <a:rPr lang="it-IT" dirty="0" smtClean="0">
                <a:latin typeface="+mj-lt"/>
              </a:rPr>
              <a:t>nell’alta direzione e nelle aree marketing ed amministrazione delle principali imprese del sistema turistico </a:t>
            </a:r>
          </a:p>
          <a:p>
            <a:pPr marL="355600" indent="-355600">
              <a:spcBef>
                <a:spcPct val="20000"/>
              </a:spcBef>
              <a:buFont typeface="Arial Unicode MS" pitchFamily="34" charset="-128"/>
              <a:buChar char="─"/>
              <a:tabLst>
                <a:tab pos="5380038" algn="l"/>
              </a:tabLst>
              <a:defRPr/>
            </a:pPr>
            <a:endParaRPr lang="it-IT" dirty="0" smtClean="0">
              <a:latin typeface="+mj-lt"/>
            </a:endParaRPr>
          </a:p>
          <a:p>
            <a:pPr marL="355600" indent="-355600">
              <a:spcBef>
                <a:spcPct val="20000"/>
              </a:spcBef>
              <a:buFont typeface="Arial Unicode MS" pitchFamily="34" charset="-128"/>
              <a:buChar char="─"/>
              <a:tabLst>
                <a:tab pos="5380038" algn="l"/>
              </a:tabLst>
              <a:defRPr/>
            </a:pPr>
            <a:r>
              <a:rPr lang="it-IT" dirty="0" smtClean="0">
                <a:latin typeface="+mj-lt"/>
              </a:rPr>
              <a:t>in tutti i luoghi deputati allo sviluppo e all’internazionalizzazione delle imprese del settore</a:t>
            </a:r>
            <a:endParaRPr lang="it-IT" kern="0" dirty="0" smtClean="0">
              <a:latin typeface="+mj-lt"/>
              <a:ea typeface="+mn-ea"/>
              <a:cs typeface="+mn-cs"/>
            </a:endParaRPr>
          </a:p>
          <a:p>
            <a:pPr marL="355600" indent="-355600">
              <a:spcBef>
                <a:spcPct val="20000"/>
              </a:spcBef>
              <a:buFont typeface="Arial Unicode MS" pitchFamily="34" charset="-128"/>
              <a:buChar char="─"/>
              <a:tabLst>
                <a:tab pos="5380038" algn="l"/>
              </a:tabLst>
              <a:defRPr/>
            </a:pPr>
            <a:endParaRPr lang="it-IT" sz="1600" kern="0" dirty="0">
              <a:latin typeface="+mn-lt"/>
              <a:ea typeface="+mn-ea"/>
              <a:cs typeface="+mn-cs"/>
            </a:endParaRPr>
          </a:p>
          <a:p>
            <a:pPr marL="355600" indent="-355600">
              <a:spcBef>
                <a:spcPct val="20000"/>
              </a:spcBef>
              <a:buFont typeface="Arial Unicode MS" pitchFamily="34" charset="-128"/>
              <a:buChar char="─"/>
              <a:tabLst>
                <a:tab pos="5380038" algn="l"/>
              </a:tabLst>
              <a:defRPr/>
            </a:pPr>
            <a:endParaRPr lang="it-IT" kern="0" dirty="0">
              <a:latin typeface="+mn-lt"/>
              <a:ea typeface="+mn-ea"/>
              <a:cs typeface="+mn-cs"/>
            </a:endParaRPr>
          </a:p>
        </p:txBody>
      </p:sp>
      <p:sp>
        <p:nvSpPr>
          <p:cNvPr id="10" name="Slide Number Placeholder 4"/>
          <p:cNvSpPr txBox="1">
            <a:spLocks noGrp="1"/>
          </p:cNvSpPr>
          <p:nvPr/>
        </p:nvSpPr>
        <p:spPr bwMode="auto">
          <a:xfrm>
            <a:off x="7164288" y="6392565"/>
            <a:ext cx="1905000" cy="2047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rtl="1">
              <a:defRPr/>
            </a:pPr>
            <a:fld id="{2E50AA8B-9CDB-4BBA-9722-FE35A4459671}" type="slidenum">
              <a:rPr lang="it-IT" sz="1000">
                <a:latin typeface="+mn-lt"/>
                <a:ea typeface="+mn-ea"/>
                <a:cs typeface="+mn-cs"/>
              </a:rPr>
              <a:pPr algn="r" rtl="1">
                <a:defRPr/>
              </a:pPr>
              <a:t>9</a:t>
            </a:fld>
            <a:endParaRPr lang="it-IT" sz="1000" dirty="0">
              <a:latin typeface="+mn-lt"/>
              <a:ea typeface="+mn-ea"/>
              <a:cs typeface="+mn-cs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6280218"/>
            <a:ext cx="4248472" cy="494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Arial Unicode MS"/>
        <a:ea typeface="Arial Unicode MS"/>
        <a:cs typeface="Arial Unicode MS"/>
      </a:majorFont>
      <a:minorFont>
        <a:latin typeface="Arial Unicode MS"/>
        <a:ea typeface="Arial Unicode MS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12812</TotalTime>
  <Words>917</Words>
  <Application>Microsoft Office PowerPoint</Application>
  <PresentationFormat>Presentazione su schermo (4:3)</PresentationFormat>
  <Paragraphs>171</Paragraphs>
  <Slides>10</Slides>
  <Notes>10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4" baseType="lpstr">
      <vt:lpstr>Arial Unicode MS</vt:lpstr>
      <vt:lpstr>Arial</vt:lpstr>
      <vt:lpstr>Times New Roman</vt:lpstr>
      <vt:lpstr>Struttura predefinita</vt:lpstr>
      <vt:lpstr>Presentazione standard di PowerPoint</vt:lpstr>
      <vt:lpstr>Gli obiettivi del Master  </vt:lpstr>
      <vt:lpstr>Didattica  </vt:lpstr>
      <vt:lpstr>Didattica  </vt:lpstr>
      <vt:lpstr>Didattica - Gli insegnamenti - </vt:lpstr>
      <vt:lpstr>Didattica - Gli insegnamenti - </vt:lpstr>
      <vt:lpstr>Didattica - Gli insegnamenti - ____________________________________________________________________ </vt:lpstr>
      <vt:lpstr>La Faculty </vt:lpstr>
      <vt:lpstr>Gli sbocchi occupazionali  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Federico</dc:creator>
  <cp:lastModifiedBy>Federica</cp:lastModifiedBy>
  <cp:revision>3364</cp:revision>
  <cp:lastPrinted>2016-11-17T13:44:28Z</cp:lastPrinted>
  <dcterms:created xsi:type="dcterms:W3CDTF">1601-01-01T00:00:00Z</dcterms:created>
  <dcterms:modified xsi:type="dcterms:W3CDTF">2018-03-03T11:12:46Z</dcterms:modified>
</cp:coreProperties>
</file>